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75" r:id="rId12"/>
    <p:sldId id="276" r:id="rId13"/>
    <p:sldId id="268" r:id="rId14"/>
    <p:sldId id="277" r:id="rId15"/>
    <p:sldId id="269" r:id="rId16"/>
    <p:sldId id="278" r:id="rId17"/>
    <p:sldId id="279" r:id="rId18"/>
    <p:sldId id="270" r:id="rId19"/>
    <p:sldId id="280" r:id="rId20"/>
    <p:sldId id="281" r:id="rId21"/>
    <p:sldId id="271" r:id="rId22"/>
    <p:sldId id="282" r:id="rId23"/>
    <p:sldId id="283" r:id="rId24"/>
    <p:sldId id="272" r:id="rId25"/>
    <p:sldId id="285" r:id="rId26"/>
    <p:sldId id="284" r:id="rId27"/>
    <p:sldId id="273" r:id="rId28"/>
    <p:sldId id="286" r:id="rId29"/>
    <p:sldId id="287" r:id="rId30"/>
    <p:sldId id="274" r:id="rId31"/>
    <p:sldId id="288" r:id="rId32"/>
    <p:sldId id="289" r:id="rId33"/>
    <p:sldId id="296" r:id="rId34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79A"/>
    <a:srgbClr val="FAFAFA"/>
    <a:srgbClr val="F18E35"/>
    <a:srgbClr val="4E6B65"/>
    <a:srgbClr val="788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38"/>
    <p:restoredTop sz="91429"/>
  </p:normalViewPr>
  <p:slideViewPr>
    <p:cSldViewPr snapToGrid="0">
      <p:cViewPr varScale="1">
        <p:scale>
          <a:sx n="40" d="100"/>
          <a:sy n="40" d="100"/>
        </p:scale>
        <p:origin x="2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45A9B2E-BE73-4105-816D-31505E5ED8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937A4EF-5D7B-4627-9FD7-1E64146B554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E1CA034-1963-40A8-8519-DFE21A369BE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2362E6A-172F-439B-8E43-414A4872D0B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D07A2FE-2E62-4847-9863-4B71F921A5E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A28B9F9-F3F6-4E07-8BD8-CCC5D57C033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CD98DE9-C9B9-4C23-932A-F12EC482665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6FBA4AB-93C4-4784-B591-9BDF2294D83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2F2B001-8FED-4B48-B14E-E4B62A832AB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6054212-3F6A-4B87-958E-E8715C6BCE5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4FE884C-BD27-45EE-9217-6682E4C4F92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A5AF35F-1CDB-406E-B665-0FD9822BB98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8CA289B-F275-41D1-9EE8-12D1105D53D8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3A30EAC-255C-4A7F-8471-F048309EC51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C3F9F51-7D8D-4068-9E86-3F78AE72DCA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2C75E0F-C897-46FD-9D77-690D47FF3AD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9D6EC05-4397-4965-BB6F-DD9DD92E72C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04A9FCD-41CC-4AD2-9264-6D812CE394F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E5E227D-7E24-46F1-8BB6-A3607E3DBEC0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19E1F87-699C-4457-B479-AD626ABC9437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80F8AE4-4A22-4099-A4C7-2E99032F2F10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0D36368-4E24-47D9-8501-7292D49ABEFE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E1E7EA8-0743-4DBB-8449-8E4552A5E0A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86E9E71-142C-41BF-9C6D-20BF390EEE23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48F506C-5635-42F4-96EF-5F75CD2D3533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6457EDF-DA32-444B-8409-1DB6082094E5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24D5F62-A524-4BB2-B316-AA2C0612687C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88A6941-C912-4D57-BA52-A40AA9259D7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700FDE4-0237-497B-A8B6-6DFA810D87B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C96CE81-58AA-4F01-BC93-322531D79FE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08EDCBB-D892-48BE-AF49-5CDE9AC0648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2CFA278-1CE0-4C1B-9DDA-5447F108EC9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B587201-95A9-47AD-8C3B-C1D9B1FE1ED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12/5/23</a:t>
            </a:fld>
            <a:endParaRPr lang="LID4096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12/5/23</a:t>
            </a:fld>
            <a:endParaRPr lang="LID4096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12/5/23</a:t>
            </a:fld>
            <a:endParaRPr lang="LID4096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12/5/23</a:t>
            </a:fld>
            <a:endParaRPr lang="LID4096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12/5/23</a:t>
            </a:fld>
            <a:endParaRPr lang="LID4096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12/5/23</a:t>
            </a:fld>
            <a:endParaRPr lang="LID4096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12/5/23</a:t>
            </a:fld>
            <a:endParaRPr lang="LID4096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12/5/23</a:t>
            </a:fld>
            <a:endParaRPr lang="LID4096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12/5/23</a:t>
            </a:fld>
            <a:endParaRPr lang="LID4096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12/5/23</a:t>
            </a:fld>
            <a:endParaRPr lang="LID4096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ID4096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12/5/23</a:t>
            </a:fld>
            <a:endParaRPr lang="LID4096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79C77-70A8-4CE3-83C1-9DED305517D4}" type="datetimeFigureOut">
              <a:rPr lang="LID4096" smtClean="0"/>
              <a:t>12/5/23</a:t>
            </a:fld>
            <a:endParaRPr lang="LID4096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image" Target="../media/image10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ediawijsheid.nl/digitaledetox/" TargetMode="External"/><Relationship Id="rId5" Type="http://schemas.openxmlformats.org/officeDocument/2006/relationships/slide" Target="slide7.xml"/><Relationship Id="rId10" Type="http://schemas.openxmlformats.org/officeDocument/2006/relationships/image" Target="../media/image12.jpe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.png"/><Relationship Id="rId7" Type="http://schemas.openxmlformats.org/officeDocument/2006/relationships/hyperlink" Target="https://www.mediawijsheid.nl/digitaledetox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.png"/><Relationship Id="rId4" Type="http://schemas.openxmlformats.org/officeDocument/2006/relationships/slide" Target="slide13.xml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jpeg"/><Relationship Id="rId7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14.xml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5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Ahdn8qKCfJY&amp;feature=emb_logo" TargetMode="External"/><Relationship Id="rId5" Type="http://schemas.openxmlformats.org/officeDocument/2006/relationships/slide" Target="slide7.xml"/><Relationship Id="rId10" Type="http://schemas.openxmlformats.org/officeDocument/2006/relationships/image" Target="../media/image12.jpe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image" Target="../media/image10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07OiTp_JFo4&amp;feature=emb_title" TargetMode="External"/><Relationship Id="rId3" Type="http://schemas.openxmlformats.org/officeDocument/2006/relationships/image" Target="../media/image13.png"/><Relationship Id="rId7" Type="http://schemas.openxmlformats.org/officeDocument/2006/relationships/slide" Target="slide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.png"/><Relationship Id="rId10" Type="http://schemas.openxmlformats.org/officeDocument/2006/relationships/image" Target="../media/image12.jpeg"/><Relationship Id="rId4" Type="http://schemas.openxmlformats.org/officeDocument/2006/relationships/slide" Target="slide13.xml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3.xml"/><Relationship Id="rId7" Type="http://schemas.openxmlformats.org/officeDocument/2006/relationships/hyperlink" Target="https://www.youtube.com/watch?v=07OiTp_JFo4&amp;feature=emb_titl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image" Target="../media/image12.jpeg"/><Relationship Id="rId5" Type="http://schemas.openxmlformats.org/officeDocument/2006/relationships/slide" Target="slide7.xml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image" Target="../media/image10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3.xml"/><Relationship Id="rId7" Type="http://schemas.openxmlformats.org/officeDocument/2006/relationships/slide" Target="slide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oezomediawijs.nl/app-nek-swipe-duim-of-gamebochel/" TargetMode="External"/><Relationship Id="rId11" Type="http://schemas.openxmlformats.org/officeDocument/2006/relationships/image" Target="../media/image12.jpeg"/><Relationship Id="rId5" Type="http://schemas.openxmlformats.org/officeDocument/2006/relationships/slide" Target="slide7.xml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ezomediawijs.nl/app-nek-swipe-duim-of-gamebochel/" TargetMode="External"/><Relationship Id="rId3" Type="http://schemas.openxmlformats.org/officeDocument/2006/relationships/image" Target="../media/image13.png"/><Relationship Id="rId7" Type="http://schemas.openxmlformats.org/officeDocument/2006/relationships/slide" Target="slid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.png"/><Relationship Id="rId10" Type="http://schemas.openxmlformats.org/officeDocument/2006/relationships/image" Target="../media/image12.jpeg"/><Relationship Id="rId4" Type="http://schemas.openxmlformats.org/officeDocument/2006/relationships/slide" Target="slide13.xml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image" Target="../media/image10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CwSnin1-y4&amp;feature=emb_title" TargetMode="External"/><Relationship Id="rId3" Type="http://schemas.openxmlformats.org/officeDocument/2006/relationships/image" Target="../media/image13.png"/><Relationship Id="rId7" Type="http://schemas.openxmlformats.org/officeDocument/2006/relationships/slide" Target="slide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.png"/><Relationship Id="rId10" Type="http://schemas.openxmlformats.org/officeDocument/2006/relationships/image" Target="../media/image12.jpeg"/><Relationship Id="rId4" Type="http://schemas.openxmlformats.org/officeDocument/2006/relationships/slide" Target="slide13.xml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3.xml"/><Relationship Id="rId7" Type="http://schemas.openxmlformats.org/officeDocument/2006/relationships/hyperlink" Target="https://www.youtube.com/watch?v=DCwSnin1-y4&amp;feature=emb_titl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11" Type="http://schemas.openxmlformats.org/officeDocument/2006/relationships/image" Target="../media/image12.jpeg"/><Relationship Id="rId5" Type="http://schemas.openxmlformats.org/officeDocument/2006/relationships/slide" Target="slide7.xml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slide" Target="slide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25.xml"/><Relationship Id="rId4" Type="http://schemas.openxmlformats.org/officeDocument/2006/relationships/image" Target="../media/image19.png"/><Relationship Id="rId9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mq6Rehhl6Q" TargetMode="External"/><Relationship Id="rId3" Type="http://schemas.openxmlformats.org/officeDocument/2006/relationships/image" Target="../media/image14.png"/><Relationship Id="rId7" Type="http://schemas.openxmlformats.org/officeDocument/2006/relationships/slide" Target="slide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2.jpeg"/><Relationship Id="rId5" Type="http://schemas.openxmlformats.org/officeDocument/2006/relationships/image" Target="../media/image1.png"/><Relationship Id="rId10" Type="http://schemas.openxmlformats.org/officeDocument/2006/relationships/image" Target="../media/image9.jpeg"/><Relationship Id="rId4" Type="http://schemas.openxmlformats.org/officeDocument/2006/relationships/slide" Target="slide13.xml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mq6Rehhl6Q" TargetMode="External"/><Relationship Id="rId3" Type="http://schemas.openxmlformats.org/officeDocument/2006/relationships/image" Target="../media/image13.png"/><Relationship Id="rId7" Type="http://schemas.openxmlformats.org/officeDocument/2006/relationships/slide" Target="slide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.png"/><Relationship Id="rId10" Type="http://schemas.openxmlformats.org/officeDocument/2006/relationships/image" Target="../media/image12.jpeg"/><Relationship Id="rId4" Type="http://schemas.openxmlformats.org/officeDocument/2006/relationships/slide" Target="slide13.xml"/><Relationship Id="rId9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slide" Target="slide2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28.xml"/><Relationship Id="rId4" Type="http://schemas.openxmlformats.org/officeDocument/2006/relationships/image" Target="../media/image19.png"/><Relationship Id="rId9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slide" Target="slide3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.png"/><Relationship Id="rId10" Type="http://schemas.openxmlformats.org/officeDocument/2006/relationships/image" Target="../media/image12.jpeg"/><Relationship Id="rId4" Type="http://schemas.openxmlformats.org/officeDocument/2006/relationships/slide" Target="slide13.xml"/><Relationship Id="rId9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slide" Target="slide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2.jpeg"/><Relationship Id="rId5" Type="http://schemas.openxmlformats.org/officeDocument/2006/relationships/image" Target="../media/image1.png"/><Relationship Id="rId10" Type="http://schemas.openxmlformats.org/officeDocument/2006/relationships/image" Target="../media/image9.jpeg"/><Relationship Id="rId4" Type="http://schemas.openxmlformats.org/officeDocument/2006/relationships/slide" Target="slide13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slide" Target="slide3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31.xml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13.png"/><Relationship Id="rId7" Type="http://schemas.openxmlformats.org/officeDocument/2006/relationships/slide" Target="slide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p/BsOGulcndj-/?utm_source=ig_embed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12.jpeg"/><Relationship Id="rId4" Type="http://schemas.openxmlformats.org/officeDocument/2006/relationships/slide" Target="slide13.xml"/><Relationship Id="rId9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3.xml"/><Relationship Id="rId7" Type="http://schemas.openxmlformats.org/officeDocument/2006/relationships/hyperlink" Target="https://www.instagram.com/p/BsOGulcndj-/?utm_source=ig_embed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11" Type="http://schemas.openxmlformats.org/officeDocument/2006/relationships/image" Target="../media/image12.jpeg"/><Relationship Id="rId5" Type="http://schemas.openxmlformats.org/officeDocument/2006/relationships/slide" Target="slide7.xml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cdn.frankwatching.com/app/uploads/2020/02/De-populariteit-van-YouTube-in-een-notendop-10-feiten-en-cijfers-infographic.png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cdn.frankwatching.com/app/uploads/2020/02/De-populariteit-van-YouTube-in-een-notendop-10-feiten-en-cijfers-infographic.png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7.xml"/><Relationship Id="rId4" Type="http://schemas.openxmlformats.org/officeDocument/2006/relationships/image" Target="../media/image1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8.xml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0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10" Type="http://schemas.openxmlformats.org/officeDocument/2006/relationships/image" Target="../media/image12.jpe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10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4" Type="http://schemas.openxmlformats.org/officeDocument/2006/relationships/image" Target="../media/image1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97541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TextBox 8"/>
          <p:cNvSpPr txBox="1"/>
          <p:nvPr/>
        </p:nvSpPr>
        <p:spPr>
          <a:xfrm>
            <a:off x="2647536" y="134080"/>
            <a:ext cx="6721904" cy="1082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600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Grijs en Wijs</a:t>
            </a:r>
            <a:endParaRPr lang="LID4096" sz="6600">
              <a:solidFill>
                <a:schemeClr val="bg1"/>
              </a:solidFill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9818" y="1999269"/>
            <a:ext cx="35404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Quiz over</a:t>
            </a:r>
            <a:endParaRPr lang="LID4096" sz="9600">
              <a:solidFill>
                <a:schemeClr val="bg1"/>
              </a:solidFill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86723" y="3486657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3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986723" y="386743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38311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677409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8894841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697524" y="43393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907024" y="4337299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988132" y="4198570"/>
            <a:ext cx="0" cy="154834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A flat screen television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54423">
            <a:off x="1394388" y="3088694"/>
            <a:ext cx="1814893" cy="2497210"/>
          </a:xfrm>
          <a:prstGeom prst="rect">
            <a:avLst/>
          </a:prstGeom>
        </p:spPr>
      </p:pic>
      <p:pic>
        <p:nvPicPr>
          <p:cNvPr id="1028" name="Picture 4" descr="facebook hand drawn color animation with transparent background Motion  Background - Storyblock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35446">
            <a:off x="1747583" y="3469146"/>
            <a:ext cx="654222" cy="368000"/>
          </a:xfrm>
          <a:prstGeom prst="rect">
            <a:avLst/>
          </a:prstGeom>
          <a:noFill/>
        </p:spPr>
      </p:pic>
      <p:pic>
        <p:nvPicPr>
          <p:cNvPr id="1030" name="Picture 6" descr="Snapchat Logo Round Png Clipart , Png Download - Circle , Free Transparent  Clipart - ClipartKe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" t="19869" r="13813"/>
          <a:stretch/>
        </p:blipFill>
        <p:spPr bwMode="auto">
          <a:xfrm rot="558810">
            <a:off x="2524995" y="3516726"/>
            <a:ext cx="320314" cy="311060"/>
          </a:xfrm>
          <a:prstGeom prst="rect">
            <a:avLst/>
          </a:prstGeom>
          <a:noFill/>
        </p:spPr>
      </p:pic>
      <p:pic>
        <p:nvPicPr>
          <p:cNvPr id="1032" name="Picture 8" descr="How To Draw the TikTok Logo - YouTub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13" r="19773"/>
          <a:stretch/>
        </p:blipFill>
        <p:spPr bwMode="auto">
          <a:xfrm rot="643896">
            <a:off x="1830233" y="4066654"/>
            <a:ext cx="314687" cy="272685"/>
          </a:xfrm>
          <a:prstGeom prst="rect">
            <a:avLst/>
          </a:prstGeom>
          <a:noFill/>
        </p:spPr>
      </p:pic>
      <p:pic>
        <p:nvPicPr>
          <p:cNvPr id="1034" name="Picture 10" descr="Logo instagram Archives - Page 4 of 4 - SimilarPNG"/>
          <p:cNvPicPr>
            <a:picLocks noChangeAspect="1" noChangeArrowheads="1"/>
          </p:cNvPicPr>
          <p:nvPr/>
        </p:nvPicPr>
        <p:blipFill>
          <a:blip r:embed="rId7"/>
          <a:srcRect l="6718" t="10247" r="8061" b="10353"/>
          <a:stretch/>
        </p:blipFill>
        <p:spPr bwMode="auto">
          <a:xfrm rot="746155">
            <a:off x="2317254" y="4475681"/>
            <a:ext cx="275978" cy="257128"/>
          </a:xfrm>
          <a:prstGeom prst="rect">
            <a:avLst/>
          </a:prstGeom>
          <a:noFill/>
        </p:spPr>
      </p:pic>
      <p:pic>
        <p:nvPicPr>
          <p:cNvPr id="1036" name="Picture 12" descr="Beautiful Hand Drawn Fashion Lock Icon. Hand Drawn Black Sketch. Sign /  Symbol / Doodle. Isolated On White Background. Flat Design Stock Vector -  Illustration of safety, icon: 13921134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39" t="11264" r="25197" b="17516"/>
          <a:stretch/>
        </p:blipFill>
        <p:spPr bwMode="auto">
          <a:xfrm rot="670964">
            <a:off x="1705505" y="4558802"/>
            <a:ext cx="334314" cy="507149"/>
          </a:xfrm>
          <a:prstGeom prst="rect">
            <a:avLst/>
          </a:prstGeom>
          <a:noFill/>
        </p:spPr>
      </p:pic>
      <p:pic>
        <p:nvPicPr>
          <p:cNvPr id="1038" name="Picture 14" descr="youtube logo - Google Search | Youtube marketing, Youtube, Management 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72383">
            <a:off x="2311342" y="3937840"/>
            <a:ext cx="381233" cy="362466"/>
          </a:xfrm>
          <a:prstGeom prst="rect">
            <a:avLst/>
          </a:prstGeom>
          <a:noFill/>
        </p:spPr>
      </p:pic>
      <p:pic>
        <p:nvPicPr>
          <p:cNvPr id="82" name="Picture 81" descr="A flat screen television&#10;&#10;Description automatically generated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 rot="554423">
            <a:off x="1385359" y="3078126"/>
            <a:ext cx="1814893" cy="2497210"/>
          </a:xfrm>
          <a:prstGeom prst="rect">
            <a:avLst/>
          </a:prstGeom>
        </p:spPr>
      </p:pic>
      <p:pic>
        <p:nvPicPr>
          <p:cNvPr id="1040" name="Picture 16" descr="Hand drawn simple cloud icon brush drawing Vector Imag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32" t="22593" r="20118" b="39516"/>
          <a:stretch/>
        </p:blipFill>
        <p:spPr bwMode="auto">
          <a:xfrm rot="726199">
            <a:off x="2063701" y="4916899"/>
            <a:ext cx="476268" cy="297329"/>
          </a:xfrm>
          <a:prstGeom prst="rect">
            <a:avLst/>
          </a:prstGeom>
          <a:noFill/>
        </p:spPr>
      </p:pic>
      <p:sp>
        <p:nvSpPr>
          <p:cNvPr id="2" name="Vrije vorm: vorm 1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144417" y="3041723"/>
            <a:ext cx="5532991" cy="902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Mediawijsheid</a:t>
            </a:r>
            <a:endParaRPr lang="LID4096" sz="5400">
              <a:solidFill>
                <a:schemeClr val="bg1"/>
              </a:solidFill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pic>
        <p:nvPicPr>
          <p:cNvPr id="1045" name="Picture 104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620551" y="-622489"/>
            <a:ext cx="3567421" cy="5351131"/>
          </a:xfrm>
          <a:prstGeom prst="rect">
            <a:avLst/>
          </a:prstGeom>
        </p:spPr>
      </p:pic>
      <p:pic>
        <p:nvPicPr>
          <p:cNvPr id="1044" name="Picture 104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314208" y="1250840"/>
            <a:ext cx="3738563" cy="5607161"/>
          </a:xfrm>
          <a:prstGeom prst="rect">
            <a:avLst/>
          </a:prstGeom>
        </p:spPr>
      </p:pic>
      <p:pic>
        <p:nvPicPr>
          <p:cNvPr id="1046" name="Picture 8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6725" y="1620184"/>
            <a:ext cx="1084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Vraag 3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425849" y="2202024"/>
            <a:ext cx="33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Wat is een Digitale 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D</a:t>
            </a:r>
            <a:r>
              <a:rPr kumimoji="0" lang="nl-NL" sz="2400" b="0" i="0" u="none" strike="noStrike" kern="1200" cap="none" spc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etox</a:t>
            </a: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?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793106" y="2991613"/>
            <a:ext cx="4500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Andre: Afkicken van digitale media</a:t>
            </a:r>
            <a:endParaRPr kumimoji="0" lang="nl-NL" sz="2400" b="0" i="0" u="none" strike="noStrike" kern="1200" cap="none" spc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Maria: Onderdompelen in nieuwe </a:t>
            </a:r>
            <a:b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</a:b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apps en apparaten</a:t>
            </a:r>
            <a:endParaRPr kumimoji="0" lang="nl-NL" sz="2400" i="0" u="none" strike="noStrike" kern="1200" cap="none" spc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4" name="Vrije vorm: vorm 3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102" name="Picture 10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7618" y="2326603"/>
            <a:ext cx="3372141" cy="5058211"/>
          </a:xfrm>
          <a:prstGeom prst="rect">
            <a:avLst/>
          </a:prstGeom>
        </p:spPr>
      </p:pic>
      <p:pic>
        <p:nvPicPr>
          <p:cNvPr id="103" name="Picture 8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973542" y="2451181"/>
            <a:ext cx="2938238" cy="4406819"/>
          </a:xfrm>
          <a:prstGeom prst="rect">
            <a:avLst/>
          </a:prstGeom>
        </p:spPr>
      </p:pic>
      <p:pic>
        <p:nvPicPr>
          <p:cNvPr id="104" name="Picture 8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12526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264918" y="3981401"/>
            <a:ext cx="2516862" cy="2950620"/>
            <a:chOff x="5264918" y="4434811"/>
            <a:chExt cx="1814893" cy="2497210"/>
          </a:xfrm>
        </p:grpSpPr>
        <p:pic>
          <p:nvPicPr>
            <p:cNvPr id="74" name="Picture 73" descr="A flat screen television&#10;&#10;Description automatically generated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76" name="TextBox 75">
              <a:hlinkClick r:id="rId5" action="ppaction://hlinksldjump"/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" name="TextBox 97"/>
          <p:cNvSpPr txBox="1"/>
          <p:nvPr/>
        </p:nvSpPr>
        <p:spPr>
          <a:xfrm>
            <a:off x="4780776" y="3338814"/>
            <a:ext cx="2690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hlinkClick r:id="rId6"/>
              </a:rPr>
              <a:t>Kijk op deze website!</a:t>
            </a:r>
            <a:endParaRPr kumimoji="0" lang="LID4096" sz="24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</a:endParaRPr>
          </a:p>
        </p:txBody>
      </p:sp>
      <p:sp>
        <p:nvSpPr>
          <p:cNvPr id="83" name="TextBox 97"/>
          <p:cNvSpPr txBox="1"/>
          <p:nvPr/>
        </p:nvSpPr>
        <p:spPr>
          <a:xfrm>
            <a:off x="3812155" y="1734957"/>
            <a:ext cx="4580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</a:rPr>
              <a:t>Digitale </a:t>
            </a:r>
            <a:r>
              <a:rPr kumimoji="0" lang="nl-NL" sz="2400" b="0" i="0" u="none" strike="noStrike" kern="1200" cap="none" spc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</a:rPr>
              <a:t>Detox</a:t>
            </a: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</a:rPr>
              <a:t> doe je om de balans </a:t>
            </a:r>
            <a:b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</a:rPr>
            </a:b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</a:rPr>
              <a:t>tussen online zijn 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en offline zijn </a:t>
            </a:r>
            <a:b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</a:b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te herstellen. Benieuwd hoe?</a:t>
            </a:r>
            <a:endParaRPr kumimoji="0" lang="LID4096" sz="24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</a:endParaRPr>
          </a:p>
        </p:txBody>
      </p:sp>
      <p:pic>
        <p:nvPicPr>
          <p:cNvPr id="11" name="Picture 73" descr="A flat screen television&#10;&#10;Description automatically generated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>
            <a:fillRect/>
          </a:stretch>
        </p:blipFill>
        <p:spPr>
          <a:xfrm rot="554423">
            <a:off x="5263041" y="4003875"/>
            <a:ext cx="2535188" cy="2928710"/>
          </a:xfrm>
          <a:prstGeom prst="rect">
            <a:avLst/>
          </a:prstGeom>
        </p:spPr>
      </p:pic>
      <p:pic>
        <p:nvPicPr>
          <p:cNvPr id="12" name="Picture 2" descr="Flags Clipart birthday party 3 - 1000 X 1000 | Dumielauxepices.net | Party  flags, Birthday parties, Clip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57387" y="18861"/>
            <a:ext cx="6889570" cy="1412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88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8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</p:spPr>
      </p:pic>
      <p:sp>
        <p:nvSpPr>
          <p:cNvPr id="2" name="Vrije vorm: vorm 1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84" name="Picture 8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/>
          <p:cNvPicPr>
            <a:picLocks noChangeAspect="1" noChangeArrowheads="1"/>
          </p:cNvPicPr>
          <p:nvPr/>
        </p:nvPicPr>
        <p:blipFill>
          <a:blip r:embed="rId3"/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5264918" y="3943910"/>
            <a:ext cx="2533194" cy="2988111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6" action="ppaction://hlinksldjump"/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2" name="TextBox 97"/>
          <p:cNvSpPr txBox="1"/>
          <p:nvPr/>
        </p:nvSpPr>
        <p:spPr>
          <a:xfrm>
            <a:off x="4780776" y="3338814"/>
            <a:ext cx="2690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hlinkClick r:id="rId7"/>
              </a:rPr>
              <a:t>Kijk op deze website!</a:t>
            </a:r>
            <a:endParaRPr kumimoji="0" lang="LID4096" sz="24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</a:endParaRPr>
          </a:p>
        </p:txBody>
      </p:sp>
      <p:sp>
        <p:nvSpPr>
          <p:cNvPr id="4" name="TextBox 97"/>
          <p:cNvSpPr txBox="1"/>
          <p:nvPr/>
        </p:nvSpPr>
        <p:spPr>
          <a:xfrm>
            <a:off x="1523271" y="1859535"/>
            <a:ext cx="9145458" cy="1183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</a:rPr>
              <a:t>Digitale </a:t>
            </a:r>
            <a:r>
              <a:rPr kumimoji="0" lang="nl-NL" sz="2400" b="0" i="0" u="none" strike="noStrike" kern="1200" cap="none" spc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</a:rPr>
              <a:t>Detox</a:t>
            </a: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</a:rPr>
              <a:t> doe je om de balans </a:t>
            </a:r>
            <a:b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</a:rPr>
            </a:b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</a:rPr>
              <a:t>tussen online zijn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en offline zijn </a:t>
            </a:r>
            <a:b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</a:b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te herstellen. Benieuwd hoe?</a:t>
            </a:r>
            <a:endParaRPr kumimoji="0" lang="LID4096" sz="24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</a:endParaRPr>
          </a:p>
        </p:txBody>
      </p:sp>
      <p:pic>
        <p:nvPicPr>
          <p:cNvPr id="10" name="Picture 73" descr="A flat screen television&#10;&#10;Description automatically generated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/>
          <a:stretch>
            <a:fillRect/>
          </a:stretch>
        </p:blipFill>
        <p:spPr>
          <a:xfrm rot="554423">
            <a:off x="5257724" y="3924337"/>
            <a:ext cx="2541043" cy="3016601"/>
          </a:xfrm>
          <a:prstGeom prst="rect">
            <a:avLst/>
          </a:prstGeom>
        </p:spPr>
      </p:pic>
      <p:sp>
        <p:nvSpPr>
          <p:cNvPr id="11" name="Vrije vorm: vorm 10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2051" name="Picture 8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0624" y="172433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2718" y="1620184"/>
            <a:ext cx="109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Vraag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4</a:t>
            </a:r>
            <a:endParaRPr kumimoji="0" lang="nl-NL" sz="24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36187" y="2202024"/>
            <a:ext cx="4935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Waarom wordt er nepnieuws gemaakt?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781409" y="2991613"/>
            <a:ext cx="4523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b="0" dirty="0">
                <a:solidFill>
                  <a:prstClr val="white"/>
                </a:solidFill>
                <a:latin typeface="Fragment Core" panose="02000504040000020003" pitchFamily="50" charset="0"/>
              </a:rPr>
              <a:t>Andre</a:t>
            </a: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: Voor de lol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Maria</a:t>
            </a:r>
            <a:r>
              <a:rPr kumimoji="0" lang="nl-NL" sz="240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: Om mensen te beïnvloeden</a:t>
            </a:r>
          </a:p>
        </p:txBody>
      </p:sp>
      <p:pic>
        <p:nvPicPr>
          <p:cNvPr id="7170" name="Picture 2" descr="Coronavirus, scienza e diritti&quot;: quante fake news - Associazione Luca  Coscion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rcRect/>
          <a:stretch>
            <a:fillRect/>
          </a:stretch>
        </p:blipFill>
        <p:spPr bwMode="auto">
          <a:xfrm>
            <a:off x="307217" y="256836"/>
            <a:ext cx="3028916" cy="2581764"/>
          </a:xfrm>
          <a:prstGeom prst="rect">
            <a:avLst/>
          </a:prstGeom>
          <a:noFill/>
        </p:spPr>
      </p:pic>
      <p:sp>
        <p:nvSpPr>
          <p:cNvPr id="4" name="Vrije vorm: vorm 3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7171" name="Picture 717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3457" y="2317855"/>
            <a:ext cx="3663902" cy="5495854"/>
          </a:xfrm>
          <a:prstGeom prst="rect">
            <a:avLst/>
          </a:prstGeom>
        </p:spPr>
      </p:pic>
      <p:pic>
        <p:nvPicPr>
          <p:cNvPr id="7172" name="Picture 8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408106" y="2740601"/>
            <a:ext cx="2745268" cy="4117399"/>
          </a:xfrm>
          <a:prstGeom prst="rect">
            <a:avLst/>
          </a:prstGeom>
        </p:spPr>
      </p:pic>
      <p:pic>
        <p:nvPicPr>
          <p:cNvPr id="7173" name="Picture 8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215690" y="3764316"/>
            <a:ext cx="2516862" cy="3199777"/>
            <a:chOff x="5264918" y="4434811"/>
            <a:chExt cx="1814893" cy="2497210"/>
          </a:xfrm>
        </p:grpSpPr>
        <p:pic>
          <p:nvPicPr>
            <p:cNvPr id="74" name="Picture 73" descr="A flat screen television&#10;&#10;Description automatically generated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76" name="TextBox 75">
              <a:hlinkClick r:id="rId5" action="ppaction://hlinksldjump"/>
            </p:cNvPr>
            <p:cNvSpPr txBox="1"/>
            <p:nvPr/>
          </p:nvSpPr>
          <p:spPr>
            <a:xfrm rot="675990">
              <a:off x="5604310" y="528320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" name="TextBox 97"/>
          <p:cNvSpPr txBox="1"/>
          <p:nvPr/>
        </p:nvSpPr>
        <p:spPr>
          <a:xfrm>
            <a:off x="2676715" y="3169384"/>
            <a:ext cx="6950540" cy="1549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6"/>
              </a:rPr>
              <a:t>Kijk deze video voor meer informatie </a:t>
            </a:r>
            <a:b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6"/>
              </a:rPr>
            </a:b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6"/>
              </a:rPr>
              <a:t>over nepnieuws</a:t>
            </a:r>
            <a:endParaRPr lang="nl-NL" sz="2400">
              <a:solidFill>
                <a:prstClr val="white"/>
              </a:solidFill>
              <a:latin typeface="Fragment Core" panose="02000504040000020003" pitchFamily="50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lang="nl-NL" sz="2400">
              <a:solidFill>
                <a:prstClr val="white"/>
              </a:solidFill>
              <a:latin typeface="Fragment Core" panose="02000504040000020003" pitchFamily="50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24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83" name="TextBox 97"/>
          <p:cNvSpPr txBox="1"/>
          <p:nvPr/>
        </p:nvSpPr>
        <p:spPr>
          <a:xfrm>
            <a:off x="4409303" y="1864938"/>
            <a:ext cx="3533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Beide antwoorden zijn goed.</a:t>
            </a:r>
            <a:endParaRPr kumimoji="0" lang="LID4096" sz="24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78" name="Picture 73" descr="A flat screen television&#10;&#10;Description automatically generated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>
            <a:fillRect/>
          </a:stretch>
        </p:blipFill>
        <p:spPr>
          <a:xfrm rot="554423">
            <a:off x="5215708" y="3765673"/>
            <a:ext cx="2530205" cy="3201084"/>
          </a:xfrm>
          <a:prstGeom prst="rect">
            <a:avLst/>
          </a:prstGeom>
        </p:spPr>
      </p:pic>
      <p:pic>
        <p:nvPicPr>
          <p:cNvPr id="2" name="Picture 2" descr="Flags Clipart birthday party 3 - 1000 X 1000 | Dumielauxepices.net | Party  flags, Birthday parties, Clip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07200" y="18861"/>
            <a:ext cx="6889570" cy="1412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88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8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/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</p:spPr>
      </p:pic>
      <p:sp>
        <p:nvSpPr>
          <p:cNvPr id="5" name="Vrije vorm: vorm 4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84" name="Picture 8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6725" y="1620184"/>
            <a:ext cx="1084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Vraag 5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687515" y="2202024"/>
            <a:ext cx="4833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Welke online bezigheid is populairder?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722947" y="2991613"/>
            <a:ext cx="2640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b="0" dirty="0">
                <a:solidFill>
                  <a:prstClr val="white"/>
                </a:solidFill>
                <a:latin typeface="Fragment Core" panose="02000504040000020003" pitchFamily="50" charset="0"/>
              </a:rPr>
              <a:t>Andre</a:t>
            </a: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: Gamen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Maria</a:t>
            </a:r>
            <a:r>
              <a:rPr kumimoji="0" lang="nl-NL" sz="240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: </a:t>
            </a:r>
            <a:r>
              <a:rPr lang="nl-NL" sz="2400" dirty="0" err="1">
                <a:solidFill>
                  <a:prstClr val="white"/>
                </a:solidFill>
                <a:latin typeface="Fragment Core" panose="02000504040000020003" pitchFamily="50" charset="0"/>
              </a:rPr>
              <a:t>Social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 media</a:t>
            </a:r>
            <a:endParaRPr kumimoji="0" lang="nl-NL" sz="2400" i="0" u="none" strike="noStrike" kern="1200" cap="none" spc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4" name="Vrije vorm: vorm 3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102" name="Picture 10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29141" y="1928497"/>
            <a:ext cx="3761046" cy="5641569"/>
          </a:xfrm>
          <a:prstGeom prst="rect">
            <a:avLst/>
          </a:prstGeom>
        </p:spPr>
      </p:pic>
      <p:pic>
        <p:nvPicPr>
          <p:cNvPr id="103" name="Picture 8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234509" y="2451181"/>
            <a:ext cx="2938238" cy="4406819"/>
          </a:xfrm>
          <a:prstGeom prst="rect">
            <a:avLst/>
          </a:prstGeom>
        </p:spPr>
      </p:pic>
      <p:pic>
        <p:nvPicPr>
          <p:cNvPr id="104" name="Picture 8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/>
          <p:cNvPicPr>
            <a:picLocks noChangeAspect="1" noChangeArrowheads="1"/>
          </p:cNvPicPr>
          <p:nvPr/>
        </p:nvPicPr>
        <p:blipFill>
          <a:blip r:embed="rId3"/>
          <a:srcRect l="55648"/>
          <a:stretch/>
        </p:blipFill>
        <p:spPr bwMode="auto">
          <a:xfrm>
            <a:off x="273171" y="519658"/>
            <a:ext cx="2673699" cy="271983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4524495" y="4072221"/>
            <a:ext cx="2516862" cy="2785779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6" action="ppaction://hlinksldjump"/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" name="TextBox 97"/>
          <p:cNvSpPr txBox="1"/>
          <p:nvPr/>
        </p:nvSpPr>
        <p:spPr>
          <a:xfrm>
            <a:off x="4219702" y="1495606"/>
            <a:ext cx="3764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err="1">
                <a:solidFill>
                  <a:prstClr val="white"/>
                </a:solidFill>
                <a:latin typeface="Fragment Core" panose="02000504040000020003" pitchFamily="50" charset="0"/>
              </a:rPr>
              <a:t>Social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 media is het populairst!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24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0" name="Picture 73" descr="A flat screen television&#10;&#10;Description automatically generated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/>
          <a:stretch>
            <a:fillRect/>
          </a:stretch>
        </p:blipFill>
        <p:spPr>
          <a:xfrm rot="554423">
            <a:off x="4528624" y="4050075"/>
            <a:ext cx="2525496" cy="2837899"/>
          </a:xfrm>
          <a:prstGeom prst="rect">
            <a:avLst/>
          </a:prstGeom>
        </p:spPr>
      </p:pic>
      <p:graphicFrame>
        <p:nvGraphicFramePr>
          <p:cNvPr id="11" name="Tabel 11"/>
          <p:cNvGraphicFramePr>
            <a:graphicFrameLocks noGrp="1"/>
          </p:cNvGraphicFramePr>
          <p:nvPr/>
        </p:nvGraphicFramePr>
        <p:xfrm>
          <a:off x="3026053" y="2038438"/>
          <a:ext cx="6205082" cy="11186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6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145"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Actief 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Sociale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Gamen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98">
                <a:tc>
                  <a:txBody>
                    <a:bodyPr/>
                    <a:lstStyle/>
                    <a:p>
                      <a:r>
                        <a:rPr lang="nl-NL"/>
                        <a:t>Jongens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98">
                <a:tc>
                  <a:txBody>
                    <a:bodyPr/>
                    <a:lstStyle/>
                    <a:p>
                      <a:r>
                        <a:rPr lang="nl-NL"/>
                        <a:t>Meiden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3" name="TextBox 97"/>
          <p:cNvSpPr txBox="1"/>
          <p:nvPr/>
        </p:nvSpPr>
        <p:spPr>
          <a:xfrm>
            <a:off x="1980545" y="3239496"/>
            <a:ext cx="8230911" cy="1001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000" dirty="0">
                <a:solidFill>
                  <a:prstClr val="white"/>
                </a:solidFill>
                <a:latin typeface="Fragment Core" panose="02000504040000020003" pitchFamily="50" charset="0"/>
                <a:hlinkClick r:id="rId8"/>
              </a:rPr>
              <a:t>Kijk dit filmpje voor meer informatie </a:t>
            </a:r>
            <a:br>
              <a:rPr lang="nl-NL" sz="2000" dirty="0">
                <a:solidFill>
                  <a:prstClr val="white"/>
                </a:solidFill>
                <a:latin typeface="Fragment Core" panose="02000504040000020003" pitchFamily="50" charset="0"/>
                <a:hlinkClick r:id="rId8"/>
              </a:rPr>
            </a:br>
            <a:r>
              <a:rPr lang="nl-NL" sz="2000" dirty="0">
                <a:solidFill>
                  <a:prstClr val="white"/>
                </a:solidFill>
                <a:latin typeface="Fragment Core" panose="02000504040000020003" pitchFamily="50" charset="0"/>
                <a:hlinkClick r:id="rId8"/>
              </a:rPr>
              <a:t>over het onderzoek over hoe lang </a:t>
            </a:r>
            <a:br>
              <a:rPr lang="nl-NL" sz="2000" dirty="0">
                <a:solidFill>
                  <a:prstClr val="white"/>
                </a:solidFill>
                <a:latin typeface="Fragment Core" panose="02000504040000020003" pitchFamily="50" charset="0"/>
                <a:hlinkClick r:id="rId8"/>
              </a:rPr>
            </a:br>
            <a:r>
              <a:rPr lang="nl-NL" sz="2000" dirty="0">
                <a:solidFill>
                  <a:prstClr val="white"/>
                </a:solidFill>
                <a:latin typeface="Fragment Core" panose="02000504040000020003" pitchFamily="50" charset="0"/>
                <a:hlinkClick r:id="rId8"/>
              </a:rPr>
              <a:t>jongeren online zijn en wat ze dan doen</a:t>
            </a:r>
            <a:endParaRPr lang="nl-NL" sz="2000" dirty="0">
              <a:solidFill>
                <a:prstClr val="white"/>
              </a:solidFill>
              <a:latin typeface="Fragment Core" panose="02000504040000020003" pitchFamily="50" charset="0"/>
            </a:endParaRPr>
          </a:p>
        </p:txBody>
      </p:sp>
      <p:sp>
        <p:nvSpPr>
          <p:cNvPr id="2" name="Vrije vorm: vorm 1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2060" name="Picture 8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47893" y="23981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25943" y="4146242"/>
            <a:ext cx="2633662" cy="298133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" name="TextBox 97"/>
          <p:cNvSpPr txBox="1"/>
          <p:nvPr/>
        </p:nvSpPr>
        <p:spPr>
          <a:xfrm>
            <a:off x="4176369" y="1495606"/>
            <a:ext cx="3764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Social</a:t>
            </a: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 media is het populairst!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24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0" name="Picture 73" descr="A flat screen television&#10;&#10;Description automatically generated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>
            <a:fillRect/>
          </a:stretch>
        </p:blipFill>
        <p:spPr>
          <a:xfrm rot="554423">
            <a:off x="4648613" y="4135452"/>
            <a:ext cx="2596442" cy="2996172"/>
          </a:xfrm>
          <a:prstGeom prst="rect">
            <a:avLst/>
          </a:prstGeom>
        </p:spPr>
      </p:pic>
      <p:graphicFrame>
        <p:nvGraphicFramePr>
          <p:cNvPr id="11" name="Tabel 11"/>
          <p:cNvGraphicFramePr>
            <a:graphicFrameLocks noGrp="1"/>
          </p:cNvGraphicFramePr>
          <p:nvPr/>
        </p:nvGraphicFramePr>
        <p:xfrm>
          <a:off x="2970747" y="2070041"/>
          <a:ext cx="6260388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0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42"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Actief 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Sociale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Gamen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98">
                <a:tc>
                  <a:txBody>
                    <a:bodyPr/>
                    <a:lstStyle/>
                    <a:p>
                      <a:r>
                        <a:rPr lang="nl-NL"/>
                        <a:t>Jongens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98">
                <a:tc>
                  <a:txBody>
                    <a:bodyPr/>
                    <a:lstStyle/>
                    <a:p>
                      <a:r>
                        <a:rPr lang="nl-NL"/>
                        <a:t>Meiden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3" name="TextBox 97"/>
          <p:cNvSpPr txBox="1"/>
          <p:nvPr/>
        </p:nvSpPr>
        <p:spPr>
          <a:xfrm>
            <a:off x="1966250" y="3187051"/>
            <a:ext cx="8185181" cy="1001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0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  <a:hlinkClick r:id="rId7"/>
              </a:rPr>
              <a:t>Kijk dit filmpje voor meer informatie </a:t>
            </a:r>
            <a:br>
              <a:rPr kumimoji="0" lang="nl-NL" sz="20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  <a:hlinkClick r:id="rId7"/>
              </a:rPr>
            </a:br>
            <a:r>
              <a:rPr kumimoji="0" lang="nl-NL" sz="20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  <a:hlinkClick r:id="rId7"/>
              </a:rPr>
              <a:t>over het onderzoek over hoelang </a:t>
            </a:r>
            <a:br>
              <a:rPr kumimoji="0" lang="nl-NL" sz="20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  <a:hlinkClick r:id="rId7"/>
              </a:rPr>
            </a:br>
            <a:r>
              <a:rPr kumimoji="0" lang="nl-NL" sz="20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  <a:hlinkClick r:id="rId7"/>
              </a:rPr>
              <a:t>jongeren online zijn en wat ze dan doen</a:t>
            </a:r>
            <a:endParaRPr kumimoji="0" lang="nl-NL" sz="20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2" name="Picture 2" descr="Flags Clipart birthday party 3 - 1000 X 1000 | Dumielauxepices.net | Party  flags, Birthday parties, Clip ar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95709" y="143440"/>
            <a:ext cx="7194421" cy="1412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nl-NL" sz="88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8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/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</p:spPr>
      </p:pic>
      <p:sp>
        <p:nvSpPr>
          <p:cNvPr id="2" name="Vrije vorm: vorm 1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85" name="Picture 8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5855" y="123321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3519" y="1620184"/>
            <a:ext cx="1090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Vraag 6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233849" y="2202024"/>
            <a:ext cx="5740515" cy="817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Kun je fysieke ongemakken </a:t>
            </a:r>
            <a:b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</a:b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ervaren van schermtijd?</a:t>
            </a:r>
            <a:endParaRPr kumimoji="0" lang="nl-NL" sz="24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92572" y="3150404"/>
            <a:ext cx="1859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b="0" dirty="0">
                <a:solidFill>
                  <a:prstClr val="white"/>
                </a:solidFill>
                <a:latin typeface="Fragment Core" panose="02000504040000020003" pitchFamily="50" charset="0"/>
              </a:rPr>
              <a:t>Andre</a:t>
            </a: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: 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Ja!</a:t>
            </a:r>
            <a:endParaRPr kumimoji="0" lang="nl-NL" sz="2400" b="0" i="0" u="none" strike="noStrike" kern="1200" cap="none" spc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Maria</a:t>
            </a:r>
            <a:r>
              <a:rPr kumimoji="0" lang="nl-NL" sz="240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: Nee… </a:t>
            </a:r>
          </a:p>
        </p:txBody>
      </p:sp>
      <p:sp>
        <p:nvSpPr>
          <p:cNvPr id="4" name="Vrije vorm: vorm 3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102" name="Picture 10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8714" y="1851016"/>
            <a:ext cx="3761046" cy="5641569"/>
          </a:xfrm>
          <a:prstGeom prst="rect">
            <a:avLst/>
          </a:prstGeom>
        </p:spPr>
      </p:pic>
      <p:pic>
        <p:nvPicPr>
          <p:cNvPr id="103" name="Picture 8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025606" y="2451181"/>
            <a:ext cx="2938237" cy="4406819"/>
          </a:xfrm>
          <a:prstGeom prst="rect">
            <a:avLst/>
          </a:prstGeom>
        </p:spPr>
      </p:pic>
      <p:pic>
        <p:nvPicPr>
          <p:cNvPr id="104" name="Picture 8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64918" y="3819331"/>
            <a:ext cx="2628926" cy="311269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" name="TextBox 97"/>
          <p:cNvSpPr txBox="1"/>
          <p:nvPr/>
        </p:nvSpPr>
        <p:spPr>
          <a:xfrm>
            <a:off x="2752702" y="2134067"/>
            <a:ext cx="6767632" cy="1183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</a:rPr>
              <a:t>Van teveel schermtijd kun je </a:t>
            </a:r>
            <a:b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</a:rPr>
            </a:b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</a:rPr>
              <a:t>last krijgen van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6"/>
              </a:rPr>
              <a:t>e</a:t>
            </a:r>
            <a:r>
              <a:rPr lang="nl-NL" sz="2400">
                <a:solidFill>
                  <a:srgbClr val="FFFFFF"/>
                </a:solidFill>
                <a:latin typeface="Fragment Core" panose="02000504040000020003" pitchFamily="50" charset="0"/>
                <a:hlinkClick r:id="rId6"/>
              </a:rPr>
              <a:t>en a</a:t>
            </a:r>
            <a:r>
              <a:rPr lang="nl-NL" sz="2400" b="0" i="0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6"/>
              </a:rPr>
              <a:t>pp-nek, </a:t>
            </a:r>
            <a:r>
              <a:rPr lang="nl-NL" sz="2400" b="0" i="0" err="1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6"/>
              </a:rPr>
              <a:t>swipeduim</a:t>
            </a:r>
            <a:r>
              <a:rPr lang="nl-NL" sz="2400" b="0" i="0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6"/>
              </a:rPr>
              <a:t> of gamebochel</a:t>
            </a:r>
            <a:endParaRPr lang="nl-NL" sz="2400" b="0" i="0">
              <a:solidFill>
                <a:srgbClr val="FFFFFF"/>
              </a:solidFill>
              <a:effectLst/>
              <a:latin typeface="Fragment Core" panose="02000504040000020003" pitchFamily="50" charset="0"/>
            </a:endParaRPr>
          </a:p>
        </p:txBody>
      </p:sp>
      <p:pic>
        <p:nvPicPr>
          <p:cNvPr id="10" name="Picture 73" descr="A flat screen television&#10;&#10;Description automatically generated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>
            <a:fillRect/>
          </a:stretch>
        </p:blipFill>
        <p:spPr>
          <a:xfrm rot="554423">
            <a:off x="5263849" y="3835525"/>
            <a:ext cx="2647170" cy="3100864"/>
          </a:xfrm>
          <a:prstGeom prst="rect">
            <a:avLst/>
          </a:prstGeom>
        </p:spPr>
      </p:pic>
      <p:pic>
        <p:nvPicPr>
          <p:cNvPr id="12" name="Picture 2" descr="Flags Clipart birthday party 3 - 1000 X 1000 | Dumielauxepices.net | Party  flags, Birthday parties, Clip art"/>
          <p:cNvPicPr>
            <a:picLocks noChangeAspect="1" noChangeArrowheads="1"/>
          </p:cNvPicPr>
          <p:nvPr/>
        </p:nvPicPr>
        <p:blipFill>
          <a:blip r:embed="rId8"/>
          <a:srcRect t="18241" r="9788"/>
          <a:stretch/>
        </p:blipFill>
        <p:spPr bwMode="auto">
          <a:xfrm rot="491027">
            <a:off x="8179583" y="192504"/>
            <a:ext cx="3981486" cy="36084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17027" y="143440"/>
            <a:ext cx="7194421" cy="1412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88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8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/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</p:spPr>
      </p:pic>
      <p:sp>
        <p:nvSpPr>
          <p:cNvPr id="2" name="Vrije vorm: vorm 1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76" name="Picture 8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5408" y="59435"/>
            <a:ext cx="6721904" cy="1082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6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Typewriterhand" panose="02000603000000000000" pitchFamily="2" charset="0"/>
              </a:rPr>
              <a:t>Grijs en wijs</a:t>
            </a:r>
            <a:endParaRPr kumimoji="0" lang="LID4096" sz="6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/>
          <p:cNvSpPr/>
          <p:nvPr/>
        </p:nvSpPr>
        <p:spPr>
          <a:xfrm>
            <a:off x="7622381" y="1275184"/>
            <a:ext cx="3359020" cy="1707502"/>
          </a:xfrm>
          <a:custGeom>
            <a:avLst/>
            <a:gdLst/>
            <a:ahLst/>
            <a:cxnLst/>
            <a:rect l="l" t="t" r="r" b="b"/>
            <a:pathLst>
              <a:path w="3359020" h="1707502">
                <a:moveTo>
                  <a:pt x="438539" y="1707502"/>
                </a:moveTo>
                <a:lnTo>
                  <a:pt x="905069" y="1278293"/>
                </a:lnTo>
                <a:lnTo>
                  <a:pt x="2388637" y="1278293"/>
                </a:lnTo>
                <a:lnTo>
                  <a:pt x="3153747" y="1035698"/>
                </a:lnTo>
                <a:lnTo>
                  <a:pt x="3359020" y="709126"/>
                </a:lnTo>
                <a:lnTo>
                  <a:pt x="2071396" y="195942"/>
                </a:lnTo>
                <a:lnTo>
                  <a:pt x="1063690" y="0"/>
                </a:lnTo>
                <a:lnTo>
                  <a:pt x="326571" y="270587"/>
                </a:lnTo>
                <a:lnTo>
                  <a:pt x="0" y="615820"/>
                </a:lnTo>
                <a:lnTo>
                  <a:pt x="802432" y="1091681"/>
                </a:lnTo>
                <a:lnTo>
                  <a:pt x="438539" y="170750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4E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TextBox 3"/>
          <p:cNvSpPr txBox="1"/>
          <p:nvPr/>
        </p:nvSpPr>
        <p:spPr>
          <a:xfrm rot="602623">
            <a:off x="7984608" y="1711117"/>
            <a:ext cx="2617558" cy="641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/>
              <a:t>Hee! Wij zijn grijs en wijs! </a:t>
            </a:r>
          </a:p>
          <a:p>
            <a:pPr algn="ctr"/>
            <a:r>
              <a:rPr lang="nl-NL"/>
              <a:t>Ik ben Andre…..</a:t>
            </a:r>
            <a:endParaRPr lang="LID4096"/>
          </a:p>
        </p:txBody>
      </p:sp>
      <p:sp>
        <p:nvSpPr>
          <p:cNvPr id="7" name="Freeform: Shape 6"/>
          <p:cNvSpPr/>
          <p:nvPr/>
        </p:nvSpPr>
        <p:spPr>
          <a:xfrm>
            <a:off x="1580907" y="971911"/>
            <a:ext cx="3060441" cy="1707502"/>
          </a:xfrm>
          <a:custGeom>
            <a:avLst/>
            <a:gdLst/>
            <a:ahLst/>
            <a:cxnLst/>
            <a:rect l="l" t="t" r="r" b="b"/>
            <a:pathLst>
              <a:path w="3060441" h="1707502">
                <a:moveTo>
                  <a:pt x="2006082" y="1707502"/>
                </a:moveTo>
                <a:lnTo>
                  <a:pt x="2006082" y="1707502"/>
                </a:lnTo>
                <a:lnTo>
                  <a:pt x="1978090" y="1623527"/>
                </a:lnTo>
                <a:lnTo>
                  <a:pt x="2006082" y="1026367"/>
                </a:lnTo>
                <a:lnTo>
                  <a:pt x="2929813" y="709127"/>
                </a:lnTo>
                <a:lnTo>
                  <a:pt x="3060441" y="317241"/>
                </a:lnTo>
                <a:lnTo>
                  <a:pt x="2239347" y="0"/>
                </a:lnTo>
                <a:lnTo>
                  <a:pt x="1082351" y="130629"/>
                </a:lnTo>
                <a:lnTo>
                  <a:pt x="195943" y="662474"/>
                </a:lnTo>
                <a:lnTo>
                  <a:pt x="0" y="1203649"/>
                </a:lnTo>
                <a:lnTo>
                  <a:pt x="410547" y="1642188"/>
                </a:lnTo>
                <a:lnTo>
                  <a:pt x="485192" y="1586204"/>
                </a:lnTo>
                <a:lnTo>
                  <a:pt x="1595535" y="1175657"/>
                </a:lnTo>
                <a:lnTo>
                  <a:pt x="2006082" y="170750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4E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TextBox 5"/>
          <p:cNvSpPr txBox="1"/>
          <p:nvPr/>
        </p:nvSpPr>
        <p:spPr>
          <a:xfrm rot="20376967">
            <a:off x="1698313" y="1374251"/>
            <a:ext cx="2774944" cy="642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/>
              <a:t>En ik ben Maria!</a:t>
            </a:r>
          </a:p>
          <a:p>
            <a:pPr algn="ctr"/>
            <a:r>
              <a:rPr lang="nl-NL" dirty="0"/>
              <a:t>en we gaan een Quiz doen</a:t>
            </a:r>
            <a:r>
              <a:rPr lang="nl-NL" dirty="0">
                <a:latin typeface="Fragment Core" panose="02000504040000020003" pitchFamily="50" charset="0"/>
              </a:rPr>
              <a:t>!</a:t>
            </a:r>
            <a:endParaRPr lang="LID4096">
              <a:latin typeface="Fragment Core" panose="02000504040000020003" pitchFamily="50" charset="0"/>
            </a:endParaRPr>
          </a:p>
        </p:txBody>
      </p:sp>
      <p:sp>
        <p:nvSpPr>
          <p:cNvPr id="2" name="Vrije vorm: vorm 1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8943" y="1803919"/>
            <a:ext cx="3746420" cy="561962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62017" y="887593"/>
            <a:ext cx="3980757" cy="597040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/>
          <p:cNvPicPr>
            <a:picLocks noChangeAspect="1" noChangeArrowheads="1"/>
          </p:cNvPicPr>
          <p:nvPr/>
        </p:nvPicPr>
        <p:blipFill>
          <a:blip r:embed="rId3"/>
          <a:srcRect l="55648"/>
          <a:stretch/>
        </p:blipFill>
        <p:spPr bwMode="auto">
          <a:xfrm>
            <a:off x="273171" y="1136985"/>
            <a:ext cx="2673699" cy="271983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5264918" y="3856823"/>
            <a:ext cx="2628926" cy="3075198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6" action="ppaction://hlinksldjump"/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/>
          <a:stretch>
            <a:fillRect/>
          </a:stretch>
        </p:blipFill>
        <p:spPr>
          <a:xfrm rot="554423">
            <a:off x="5262465" y="3836740"/>
            <a:ext cx="2624530" cy="3095133"/>
          </a:xfrm>
          <a:prstGeom prst="rect">
            <a:avLst/>
          </a:prstGeom>
        </p:spPr>
      </p:pic>
      <p:sp>
        <p:nvSpPr>
          <p:cNvPr id="2" name="TextBox 97"/>
          <p:cNvSpPr txBox="1"/>
          <p:nvPr/>
        </p:nvSpPr>
        <p:spPr>
          <a:xfrm>
            <a:off x="2752702" y="2024376"/>
            <a:ext cx="6767632" cy="1183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</a:rPr>
              <a:t>Van teveel schermtijd kun je </a:t>
            </a:r>
            <a:b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</a:rPr>
            </a:b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</a:rPr>
              <a:t>last krijgen van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8"/>
              </a:rPr>
              <a:t>e</a:t>
            </a:r>
            <a:r>
              <a:rPr lang="nl-NL" sz="2400">
                <a:solidFill>
                  <a:srgbClr val="FFFFFF"/>
                </a:solidFill>
                <a:latin typeface="Fragment Core" panose="02000504040000020003" pitchFamily="50" charset="0"/>
                <a:hlinkClick r:id="rId8"/>
              </a:rPr>
              <a:t>en a</a:t>
            </a:r>
            <a:r>
              <a:rPr lang="nl-NL" sz="2400" b="0" i="0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8"/>
              </a:rPr>
              <a:t>pp-nek, </a:t>
            </a:r>
            <a:r>
              <a:rPr lang="nl-NL" sz="2400" b="0" i="0" err="1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8"/>
              </a:rPr>
              <a:t>swipeduim</a:t>
            </a:r>
            <a:r>
              <a:rPr lang="nl-NL" sz="2400" b="0" i="0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8"/>
              </a:rPr>
              <a:t> of gamebochel</a:t>
            </a:r>
            <a:endParaRPr lang="nl-NL" sz="2400" b="0" i="0">
              <a:solidFill>
                <a:srgbClr val="FFFFFF"/>
              </a:solidFill>
              <a:effectLst/>
              <a:latin typeface="Fragment Core" panose="02000504040000020003" pitchFamily="50" charset="0"/>
            </a:endParaRPr>
          </a:p>
        </p:txBody>
      </p:sp>
      <p:sp>
        <p:nvSpPr>
          <p:cNvPr id="4" name="Vrije vorm: vorm 3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2051" name="Picture 8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8297" y="102637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7527" y="1620184"/>
            <a:ext cx="1082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Vraag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7</a:t>
            </a:r>
            <a:endParaRPr kumimoji="0" lang="nl-NL" sz="24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2083" y="2202024"/>
            <a:ext cx="3024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Wat is de 20-20-2 regel?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681461" y="2885197"/>
            <a:ext cx="4773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b="0" dirty="0">
                <a:solidFill>
                  <a:prstClr val="white"/>
                </a:solidFill>
                <a:latin typeface="Fragment Core" panose="02000504040000020003" pitchFamily="50" charset="0"/>
              </a:rPr>
              <a:t>Andre</a:t>
            </a: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: Scherm kleiner dan 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20 cm? </a:t>
            </a:r>
            <a:b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</a:b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20 cm afstand.</a:t>
            </a:r>
            <a:endParaRPr kumimoji="0" lang="nl-NL" sz="2400" b="0" i="0" u="none" strike="noStrike" kern="1200" cap="none" spc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Maria</a:t>
            </a:r>
            <a:r>
              <a:rPr kumimoji="0" lang="nl-NL" sz="240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: Afspraken rondom schermtijd</a:t>
            </a:r>
          </a:p>
        </p:txBody>
      </p:sp>
      <p:sp>
        <p:nvSpPr>
          <p:cNvPr id="4" name="Vrije vorm: vorm 3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102" name="Picture 10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1891" y="2081848"/>
            <a:ext cx="3582518" cy="5373776"/>
          </a:xfrm>
          <a:prstGeom prst="rect">
            <a:avLst/>
          </a:prstGeom>
        </p:spPr>
      </p:pic>
      <p:pic>
        <p:nvPicPr>
          <p:cNvPr id="103" name="Picture 8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053242" y="2616022"/>
            <a:ext cx="2828330" cy="4241978"/>
          </a:xfrm>
          <a:prstGeom prst="rect">
            <a:avLst/>
          </a:prstGeom>
        </p:spPr>
      </p:pic>
      <p:pic>
        <p:nvPicPr>
          <p:cNvPr id="104" name="Picture 8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/>
          <p:cNvPicPr>
            <a:picLocks noChangeAspect="1" noChangeArrowheads="1"/>
          </p:cNvPicPr>
          <p:nvPr/>
        </p:nvPicPr>
        <p:blipFill>
          <a:blip r:embed="rId3"/>
          <a:srcRect l="55648"/>
          <a:stretch/>
        </p:blipFill>
        <p:spPr bwMode="auto">
          <a:xfrm>
            <a:off x="81408" y="1012406"/>
            <a:ext cx="2673699" cy="271983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5264918" y="3856823"/>
            <a:ext cx="2628926" cy="3075198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6" action="ppaction://hlinksldjump"/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/>
          <a:stretch>
            <a:fillRect/>
          </a:stretch>
        </p:blipFill>
        <p:spPr>
          <a:xfrm rot="554423">
            <a:off x="5287773" y="3845183"/>
            <a:ext cx="2583216" cy="3098479"/>
          </a:xfrm>
          <a:prstGeom prst="rect">
            <a:avLst/>
          </a:prstGeom>
        </p:spPr>
      </p:pic>
      <p:sp>
        <p:nvSpPr>
          <p:cNvPr id="2" name="TextBox 97"/>
          <p:cNvSpPr txBox="1"/>
          <p:nvPr/>
        </p:nvSpPr>
        <p:spPr>
          <a:xfrm>
            <a:off x="2991635" y="1557309"/>
            <a:ext cx="6320700" cy="1183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Met de 20-20-2 regel maak je </a:t>
            </a:r>
            <a:b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</a:b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afspraken over je schermtijd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voor gezonde ogen. </a:t>
            </a:r>
            <a:endParaRPr kumimoji="0" lang="nl-NL" sz="2400" b="0" i="0" u="none" strike="noStrike" kern="1200" cap="none" spc="0" baseline="0" noProof="0">
              <a:ln>
                <a:noFill/>
              </a:ln>
              <a:solidFill>
                <a:srgbClr val="FFFFFF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73" name="TextBox 97"/>
          <p:cNvSpPr txBox="1"/>
          <p:nvPr/>
        </p:nvSpPr>
        <p:spPr>
          <a:xfrm>
            <a:off x="3755697" y="2828836"/>
            <a:ext cx="4670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8"/>
              </a:rPr>
              <a:t>20 minuten op je telefoon/tablet/boek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hlinkClick r:id="rId8"/>
              </a:rPr>
              <a:t>20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8"/>
              </a:rPr>
              <a:t>seconden naar buiten kijken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hlinkClick r:id="rId8"/>
              </a:rPr>
              <a:t>2 uur per dag naar buiten</a:t>
            </a:r>
            <a:endParaRPr kumimoji="0" lang="nl-NL" sz="2400" b="0" i="0" u="none" strike="noStrike" kern="1200" cap="none" spc="0" baseline="0" noProof="0">
              <a:ln>
                <a:noFill/>
              </a:ln>
              <a:solidFill>
                <a:srgbClr val="FFFFFF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4" name="Vrije vorm: vorm 3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2051" name="Picture 8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64918" y="3856823"/>
            <a:ext cx="2516862" cy="3075198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>
            <a:fillRect/>
          </a:stretch>
        </p:blipFill>
        <p:spPr>
          <a:xfrm rot="554423">
            <a:off x="5266529" y="3838961"/>
            <a:ext cx="2531678" cy="3096467"/>
          </a:xfrm>
          <a:prstGeom prst="rect">
            <a:avLst/>
          </a:prstGeom>
        </p:spPr>
      </p:pic>
      <p:sp>
        <p:nvSpPr>
          <p:cNvPr id="11" name="TextBox 97"/>
          <p:cNvSpPr txBox="1"/>
          <p:nvPr/>
        </p:nvSpPr>
        <p:spPr>
          <a:xfrm>
            <a:off x="2985621" y="1820600"/>
            <a:ext cx="6320700" cy="1183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Met de 20-20-2 regel maak je </a:t>
            </a:r>
            <a:b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</a:b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afspraken over je schermtijd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voor gezonde ogen. </a:t>
            </a:r>
            <a:endParaRPr kumimoji="0" lang="nl-NL" sz="2400" b="0" i="0" u="none" strike="noStrike" kern="1200" cap="none" spc="0" baseline="0" noProof="0">
              <a:ln>
                <a:noFill/>
              </a:ln>
              <a:solidFill>
                <a:srgbClr val="FFFFFF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12" name="TextBox 97"/>
          <p:cNvSpPr txBox="1"/>
          <p:nvPr/>
        </p:nvSpPr>
        <p:spPr>
          <a:xfrm>
            <a:off x="3810684" y="2825523"/>
            <a:ext cx="4670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7"/>
              </a:rPr>
              <a:t>20 minuten op je telefoon/tablet/boek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hlinkClick r:id="rId7"/>
              </a:rPr>
              <a:t>20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7"/>
              </a:rPr>
              <a:t>seconden naar buiten kijken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hlinkClick r:id="rId7"/>
              </a:rPr>
              <a:t>2 uur per dag naar buiten</a:t>
            </a:r>
            <a:endParaRPr kumimoji="0" lang="nl-NL" sz="2400" b="0" i="0" u="none" strike="noStrike" kern="1200" cap="none" spc="0" baseline="0" noProof="0">
              <a:ln>
                <a:noFill/>
              </a:ln>
              <a:solidFill>
                <a:srgbClr val="FFFFFF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3" name="Picture 2" descr="Flags Clipart birthday party 3 - 1000 X 1000 | Dumielauxepices.net | Party  flags, Birthday parties, Clip ar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95709" y="143440"/>
            <a:ext cx="7194421" cy="1412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88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8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/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</p:spPr>
      </p:pic>
      <p:sp>
        <p:nvSpPr>
          <p:cNvPr id="2" name="Vrije vorm: vorm 1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76" name="Picture 8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2629" y="64937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1115" y="1620184"/>
            <a:ext cx="109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Vraag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8</a:t>
            </a:r>
            <a:endParaRPr kumimoji="0" lang="nl-NL" sz="24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46870" y="2006166"/>
            <a:ext cx="6279871" cy="391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0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Hoe is </a:t>
            </a:r>
            <a:r>
              <a:rPr kumimoji="0" lang="nl-NL" sz="2000" b="0" i="0" u="none" strike="noStrike" kern="1200" cap="none" spc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TikTok</a:t>
            </a:r>
            <a:r>
              <a:rPr kumimoji="0" lang="nl-NL" sz="20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 zo snel zo groot geworden?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961756" y="2559614"/>
            <a:ext cx="4373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b="0" dirty="0">
                <a:solidFill>
                  <a:prstClr val="white"/>
                </a:solidFill>
                <a:latin typeface="Fragment Core" panose="02000504040000020003" pitchFamily="50" charset="0"/>
              </a:rPr>
              <a:t>Andre</a:t>
            </a: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: O.a. door het verslavende </a:t>
            </a:r>
            <a:b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</a:b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karakter van </a:t>
            </a:r>
            <a:r>
              <a:rPr kumimoji="0" lang="nl-NL" sz="2400" b="0" i="0" u="none" strike="noStrike" kern="1200" cap="none" spc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TikTok</a:t>
            </a:r>
            <a:endParaRPr kumimoji="0" lang="nl-NL" sz="2400" b="0" i="0" u="none" strike="noStrike" kern="1200" cap="none" spc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Maria</a:t>
            </a:r>
            <a:r>
              <a:rPr kumimoji="0" lang="nl-NL" sz="240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: Omdat je zelf korte coole </a:t>
            </a:r>
            <a:br>
              <a:rPr kumimoji="0" lang="nl-NL" sz="240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</a:br>
            <a:r>
              <a:rPr kumimoji="0" lang="nl-NL" sz="240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video’s kunt maken </a:t>
            </a:r>
          </a:p>
        </p:txBody>
      </p:sp>
      <p:sp>
        <p:nvSpPr>
          <p:cNvPr id="4" name="Vrije vorm: vorm 3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3076" name="Picture 4" descr="TikTok Logo | Evolutie Geschiedenis en Betekenis"/>
          <p:cNvPicPr>
            <a:picLocks noChangeAspect="1" noChangeArrowheads="1"/>
          </p:cNvPicPr>
          <p:nvPr/>
        </p:nvPicPr>
        <p:blipFill>
          <a:blip r:embed="rId4"/>
          <a:srcRect l="27808" r="29870"/>
          <a:stretch/>
        </p:blipFill>
        <p:spPr bwMode="auto">
          <a:xfrm rot="467845">
            <a:off x="1417891" y="522684"/>
            <a:ext cx="1505140" cy="2000484"/>
          </a:xfrm>
          <a:prstGeom prst="rect">
            <a:avLst/>
          </a:prstGeom>
          <a:noFill/>
        </p:spPr>
      </p:pic>
      <p:pic>
        <p:nvPicPr>
          <p:cNvPr id="3077" name="Picture 307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9131" y="2559614"/>
            <a:ext cx="3311056" cy="4966584"/>
          </a:xfrm>
          <a:prstGeom prst="rect">
            <a:avLst/>
          </a:prstGeom>
        </p:spPr>
      </p:pic>
      <p:pic>
        <p:nvPicPr>
          <p:cNvPr id="3078" name="Picture 8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053242" y="2616022"/>
            <a:ext cx="2874782" cy="4311647"/>
          </a:xfrm>
          <a:prstGeom prst="rect">
            <a:avLst/>
          </a:prstGeom>
        </p:spPr>
      </p:pic>
      <p:pic>
        <p:nvPicPr>
          <p:cNvPr id="3079" name="Picture 8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6" name="Picture 2" descr="Flags Clipart birthday party 3 - 1000 X 1000 | Dumielauxepices.net | Party  flags, Birthday parties,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69451" y="143440"/>
            <a:ext cx="6889571" cy="1412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88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8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05893" y="3670637"/>
            <a:ext cx="2628926" cy="336889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6" action="ppaction://hlinksldjump"/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/>
          <a:stretch>
            <a:fillRect/>
          </a:stretch>
        </p:blipFill>
        <p:spPr>
          <a:xfrm rot="554423">
            <a:off x="4816823" y="3667494"/>
            <a:ext cx="2591285" cy="3387633"/>
          </a:xfrm>
          <a:prstGeom prst="rect">
            <a:avLst/>
          </a:prstGeom>
        </p:spPr>
      </p:pic>
      <p:sp>
        <p:nvSpPr>
          <p:cNvPr id="11" name="TextBox 97"/>
          <p:cNvSpPr txBox="1"/>
          <p:nvPr/>
        </p:nvSpPr>
        <p:spPr>
          <a:xfrm>
            <a:off x="2521955" y="2059721"/>
            <a:ext cx="7196802" cy="1610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Het verslavende karakter zit hem in dat: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sz="2000" dirty="0">
                <a:solidFill>
                  <a:prstClr val="white"/>
                </a:solidFill>
                <a:latin typeface="Fragment Core" panose="02000504040000020003" pitchFamily="50" charset="0"/>
              </a:rPr>
              <a:t>-De v</a:t>
            </a:r>
            <a:r>
              <a:rPr kumimoji="0" lang="nl-NL" sz="2000" b="0" i="0" u="none" strike="noStrike" kern="1200" cap="none" spc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ideo’s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 direct beginnen met spelen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sz="2000" dirty="0">
                <a:solidFill>
                  <a:prstClr val="white"/>
                </a:solidFill>
                <a:latin typeface="Fragment Core" panose="02000504040000020003" pitchFamily="50" charset="0"/>
              </a:rPr>
              <a:t>-Het korte video’s zijn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-Er een slim 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  <a:hlinkClick r:id="rId8"/>
              </a:rPr>
              <a:t>algoritme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 achter zit waardoor je </a:t>
            </a:r>
            <a:b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</a:b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alleen </a:t>
            </a:r>
            <a:r>
              <a:rPr lang="nl-NL" sz="2000" dirty="0">
                <a:solidFill>
                  <a:prstClr val="white"/>
                </a:solidFill>
                <a:latin typeface="Fragment Core" panose="02000504040000020003" pitchFamily="50" charset="0"/>
              </a:rPr>
              <a:t>ma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ar video’s ziet die jij leuk vindt.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/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</p:spPr>
      </p:pic>
      <p:sp>
        <p:nvSpPr>
          <p:cNvPr id="2" name="Vrije vorm: vorm 1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77" name="Picture 8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/>
          <p:cNvPicPr>
            <a:picLocks noChangeAspect="1" noChangeArrowheads="1"/>
          </p:cNvPicPr>
          <p:nvPr/>
        </p:nvPicPr>
        <p:blipFill>
          <a:blip r:embed="rId3"/>
          <a:srcRect l="55648"/>
          <a:stretch/>
        </p:blipFill>
        <p:spPr bwMode="auto">
          <a:xfrm>
            <a:off x="774497" y="1012406"/>
            <a:ext cx="2673699" cy="271983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4449585" y="3583296"/>
            <a:ext cx="2628926" cy="3348725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6" action="ppaction://hlinksldjump"/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/>
          <a:stretch>
            <a:fillRect/>
          </a:stretch>
        </p:blipFill>
        <p:spPr>
          <a:xfrm rot="554423">
            <a:off x="4450982" y="3580779"/>
            <a:ext cx="2644689" cy="3367405"/>
          </a:xfrm>
          <a:prstGeom prst="rect">
            <a:avLst/>
          </a:prstGeom>
        </p:spPr>
      </p:pic>
      <p:sp>
        <p:nvSpPr>
          <p:cNvPr id="4" name="TextBox 97"/>
          <p:cNvSpPr txBox="1"/>
          <p:nvPr/>
        </p:nvSpPr>
        <p:spPr>
          <a:xfrm>
            <a:off x="2502910" y="1972380"/>
            <a:ext cx="7196801" cy="1610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Het verslavende karakter zit hem in dat: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sz="2000" dirty="0">
                <a:solidFill>
                  <a:prstClr val="white"/>
                </a:solidFill>
                <a:latin typeface="Fragment Core" panose="02000504040000020003" pitchFamily="50" charset="0"/>
              </a:rPr>
              <a:t>-De v</a:t>
            </a:r>
            <a:r>
              <a:rPr kumimoji="0" lang="nl-NL" sz="2000" b="0" i="0" u="none" strike="noStrike" kern="1200" cap="none" spc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ideo’s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 direct beginnen met spelen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sz="2000" dirty="0">
                <a:solidFill>
                  <a:prstClr val="white"/>
                </a:solidFill>
                <a:latin typeface="Fragment Core" panose="02000504040000020003" pitchFamily="50" charset="0"/>
              </a:rPr>
              <a:t>-Het korte video’s zijn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-Er een slim 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  <a:hlinkClick r:id="rId8"/>
              </a:rPr>
              <a:t>algoritme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 achter zit waardoor je </a:t>
            </a:r>
            <a:b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</a:b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alleen </a:t>
            </a:r>
            <a:r>
              <a:rPr lang="nl-NL" sz="2000" dirty="0">
                <a:solidFill>
                  <a:prstClr val="white"/>
                </a:solidFill>
                <a:latin typeface="Fragment Core" panose="02000504040000020003" pitchFamily="50" charset="0"/>
              </a:rPr>
              <a:t>ma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ar video’s ziet die jij leuk vindt.</a:t>
            </a:r>
          </a:p>
        </p:txBody>
      </p:sp>
      <p:sp>
        <p:nvSpPr>
          <p:cNvPr id="2" name="Vrije vorm: vorm 1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2051" name="Picture 8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5855" y="123321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4321" y="1620184"/>
            <a:ext cx="1088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Vraag 9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182563" y="2202024"/>
            <a:ext cx="3843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Wat is een nadeel van </a:t>
            </a:r>
            <a:r>
              <a:rPr kumimoji="0" lang="nl-NL" sz="2400" b="0" i="0" u="none" strike="noStrike" kern="1200" cap="none" spc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TikTok</a:t>
            </a: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?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851455" y="2991613"/>
            <a:ext cx="4383444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000" b="1" dirty="0">
                <a:solidFill>
                  <a:prstClr val="white"/>
                </a:solidFill>
                <a:latin typeface="Fragment Core" panose="02000504040000020003" pitchFamily="50" charset="0"/>
              </a:rPr>
              <a:t>Andre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: Dat je maar maximaal 15 sec. </a:t>
            </a:r>
            <a:b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</a:b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kan opnemen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000" dirty="0">
                <a:solidFill>
                  <a:schemeClr val="bg1"/>
                </a:solidFill>
                <a:latin typeface="Fragment Core" panose="02000504040000020003" pitchFamily="50" charset="0"/>
              </a:rPr>
              <a:t>Maria</a:t>
            </a:r>
            <a:r>
              <a:rPr kumimoji="0" lang="nl-NL" sz="2000" i="0" u="none" strike="noStrike" kern="1200" cap="none" spc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Fragment Core" panose="02000504040000020003" pitchFamily="50" charset="0"/>
              </a:rPr>
              <a:t>: De standaard </a:t>
            </a:r>
            <a:r>
              <a:rPr lang="nl-NL" sz="2000" dirty="0">
                <a:solidFill>
                  <a:schemeClr val="bg1"/>
                </a:solidFill>
                <a:latin typeface="Fragment Core" panose="02000504040000020003" pitchFamily="50" charset="0"/>
              </a:rPr>
              <a:t>privacy-</a:t>
            </a:r>
            <a:r>
              <a:rPr kumimoji="0" lang="nl-NL" sz="2000" i="0" u="none" strike="noStrike" kern="1200" cap="none" spc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Fragment Core" panose="02000504040000020003" pitchFamily="50" charset="0"/>
              </a:rPr>
              <a:t>instellingen</a:t>
            </a:r>
            <a:endParaRPr lang="nl-NL" sz="2000" i="0" u="none" strike="noStrike" kern="1200" cap="none" spc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latin typeface="Fragment Core" panose="02000504040000020003" pitchFamily="50" charset="0"/>
            </a:endParaRPr>
          </a:p>
        </p:txBody>
      </p:sp>
      <p:sp>
        <p:nvSpPr>
          <p:cNvPr id="4" name="Vrije vorm: vorm 3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3076" name="Picture 4" descr="TikTok Logo | Evolutie Geschiedenis en Betekenis"/>
          <p:cNvPicPr>
            <a:picLocks noChangeAspect="1" noChangeArrowheads="1"/>
          </p:cNvPicPr>
          <p:nvPr/>
        </p:nvPicPr>
        <p:blipFill>
          <a:blip r:embed="rId4"/>
          <a:srcRect l="27808" r="29870"/>
          <a:stretch/>
        </p:blipFill>
        <p:spPr bwMode="auto">
          <a:xfrm rot="467845">
            <a:off x="9136042" y="1469793"/>
            <a:ext cx="1505140" cy="2000484"/>
          </a:xfrm>
          <a:prstGeom prst="rect">
            <a:avLst/>
          </a:prstGeom>
          <a:noFill/>
        </p:spPr>
      </p:pic>
      <p:pic>
        <p:nvPicPr>
          <p:cNvPr id="3077" name="Picture 307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2081" y="2047178"/>
            <a:ext cx="3418106" cy="5127160"/>
          </a:xfrm>
          <a:prstGeom prst="rect">
            <a:avLst/>
          </a:prstGeom>
        </p:spPr>
      </p:pic>
      <p:pic>
        <p:nvPicPr>
          <p:cNvPr id="3078" name="Picture 8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053242" y="2865179"/>
            <a:ext cx="2720781" cy="4080674"/>
          </a:xfrm>
          <a:prstGeom prst="rect">
            <a:avLst/>
          </a:prstGeom>
        </p:spPr>
      </p:pic>
      <p:pic>
        <p:nvPicPr>
          <p:cNvPr id="3079" name="Picture 8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/>
          <p:cNvPicPr>
            <a:picLocks noChangeAspect="1" noChangeArrowheads="1"/>
          </p:cNvPicPr>
          <p:nvPr/>
        </p:nvPicPr>
        <p:blipFill>
          <a:blip r:embed="rId3"/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4492131" y="3687709"/>
            <a:ext cx="2628926" cy="3244312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6" action="ppaction://hlinksldjump"/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/>
          <a:stretch>
            <a:fillRect/>
          </a:stretch>
        </p:blipFill>
        <p:spPr>
          <a:xfrm rot="554423">
            <a:off x="4493932" y="3670058"/>
            <a:ext cx="2644281" cy="3267991"/>
          </a:xfrm>
          <a:prstGeom prst="rect">
            <a:avLst/>
          </a:prstGeom>
        </p:spPr>
      </p:pic>
      <p:sp>
        <p:nvSpPr>
          <p:cNvPr id="2" name="TextBox 97"/>
          <p:cNvSpPr txBox="1"/>
          <p:nvPr/>
        </p:nvSpPr>
        <p:spPr>
          <a:xfrm>
            <a:off x="2045433" y="1684125"/>
            <a:ext cx="8337608" cy="1306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0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In </a:t>
            </a:r>
            <a:r>
              <a:rPr lang="nl-NL" sz="2000" b="0" i="0" err="1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TikTok</a:t>
            </a:r>
            <a:r>
              <a:rPr lang="nl-NL" sz="20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 staan de privacy-instellingen </a:t>
            </a:r>
            <a:br>
              <a:rPr lang="nl-NL" sz="20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</a:br>
            <a:r>
              <a:rPr lang="nl-NL" sz="20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standaard op openbaar. En iedereen kan op </a:t>
            </a:r>
            <a:br>
              <a:rPr lang="nl-NL" sz="20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</a:br>
            <a:r>
              <a:rPr lang="nl-NL" sz="20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jouw filmpjes reageren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0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en deze zelfs downloaden en opslaan.</a:t>
            </a:r>
            <a:endParaRPr kumimoji="0" lang="nl-NL" sz="2000" b="0" i="0" u="none" strike="noStrike" kern="1200" cap="none" spc="0" baseline="0" noProof="0">
              <a:ln>
                <a:noFill/>
              </a:ln>
              <a:solidFill>
                <a:schemeClr val="bg1"/>
              </a:solidFill>
              <a:effectLst/>
              <a:uLnTx/>
              <a:latin typeface="Fragment Core" panose="02000504040000020003" pitchFamily="50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8"/>
          <a:srcRect l="37727" t="29585" r="33300" b="40676"/>
          <a:stretch/>
        </p:blipFill>
        <p:spPr>
          <a:xfrm>
            <a:off x="7624377" y="3135135"/>
            <a:ext cx="3532311" cy="2039513"/>
          </a:xfrm>
          <a:prstGeom prst="rect">
            <a:avLst/>
          </a:prstGeom>
        </p:spPr>
      </p:pic>
      <p:sp>
        <p:nvSpPr>
          <p:cNvPr id="11" name="Vrije vorm: vorm 10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2051" name="Picture 8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362" name="Picture 2" descr="Flags Clipart birthday party 3 - 1000 X 1000 | Dumielauxepices.net | Party  flags, Birthday parties,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83893" y="3624505"/>
            <a:ext cx="2628926" cy="336889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6" action="ppaction://hlinksldjump"/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/>
          <a:stretch>
            <a:fillRect/>
          </a:stretch>
        </p:blipFill>
        <p:spPr>
          <a:xfrm rot="554423">
            <a:off x="4676865" y="3634817"/>
            <a:ext cx="2629918" cy="3358431"/>
          </a:xfrm>
          <a:prstGeom prst="rect">
            <a:avLst/>
          </a:prstGeom>
        </p:spPr>
      </p:pic>
      <p:sp>
        <p:nvSpPr>
          <p:cNvPr id="4" name="TextBox 97"/>
          <p:cNvSpPr txBox="1"/>
          <p:nvPr/>
        </p:nvSpPr>
        <p:spPr>
          <a:xfrm>
            <a:off x="1963853" y="1827571"/>
            <a:ext cx="8276638" cy="1306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0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In </a:t>
            </a:r>
            <a:r>
              <a:rPr lang="nl-NL" sz="2000" b="0" i="0" err="1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TikTok</a:t>
            </a:r>
            <a:r>
              <a:rPr lang="nl-NL" sz="20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 staan de privacy-instellingen </a:t>
            </a:r>
            <a:br>
              <a:rPr lang="nl-NL" sz="20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</a:br>
            <a:r>
              <a:rPr lang="nl-NL" sz="20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standaard op openbaar. En iedereen kan op </a:t>
            </a:r>
            <a:br>
              <a:rPr lang="nl-NL" sz="20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</a:br>
            <a:r>
              <a:rPr lang="nl-NL" sz="20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jouw filmpjes reageren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0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en deze zelfs downloaden en opslaan.</a:t>
            </a:r>
            <a:endParaRPr kumimoji="0" lang="nl-NL" sz="2000" b="0" i="0" u="none" strike="noStrike" kern="1200" cap="none" spc="0" baseline="0" noProof="0">
              <a:ln>
                <a:noFill/>
              </a:ln>
              <a:solidFill>
                <a:schemeClr val="bg1"/>
              </a:solidFill>
              <a:effectLst/>
              <a:uLnTx/>
              <a:latin typeface="Fragment Core" panose="02000504040000020003" pitchFamily="50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8"/>
          <a:srcRect l="37727" t="29585" r="33300" b="40676"/>
          <a:stretch/>
        </p:blipFill>
        <p:spPr>
          <a:xfrm>
            <a:off x="7559362" y="3269437"/>
            <a:ext cx="3532311" cy="2039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7026" y="143440"/>
            <a:ext cx="7194421" cy="1412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88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8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/>
          <a:srcRect b="6413"/>
          <a:stretch/>
        </p:blipFill>
        <p:spPr bwMode="auto">
          <a:xfrm rot="1013146">
            <a:off x="77814" y="3358814"/>
            <a:ext cx="4506093" cy="2907431"/>
          </a:xfrm>
          <a:prstGeom prst="rect">
            <a:avLst/>
          </a:prstGeom>
          <a:noFill/>
        </p:spPr>
      </p:pic>
      <p:sp>
        <p:nvSpPr>
          <p:cNvPr id="2" name="Vrije vorm: vorm 1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15363" name="Picture 8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966900" y="5274829"/>
            <a:ext cx="1633736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/>
          <p:cNvSpPr txBox="1"/>
          <p:nvPr/>
        </p:nvSpPr>
        <p:spPr>
          <a:xfrm>
            <a:off x="2946870" y="3171414"/>
            <a:ext cx="4517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Klik op Andre om aan de quiz te beginnen</a:t>
            </a:r>
            <a:endParaRPr lang="LID4096" sz="2000" dirty="0">
              <a:solidFill>
                <a:schemeClr val="bg1"/>
              </a:solidFill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sp>
        <p:nvSpPr>
          <p:cNvPr id="4" name="Vrije vorm: vorm 3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sp>
        <p:nvSpPr>
          <p:cNvPr id="77" name="TextBox 9"/>
          <p:cNvSpPr txBox="1"/>
          <p:nvPr/>
        </p:nvSpPr>
        <p:spPr>
          <a:xfrm>
            <a:off x="3387711" y="1557309"/>
            <a:ext cx="5487262" cy="1183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Speel de quiz door </a:t>
            </a:r>
            <a:br>
              <a:rPr lang="nl-NL" sz="2400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</a:br>
            <a:r>
              <a:rPr lang="nl-NL" sz="2400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de muis te gebruiken. </a:t>
            </a:r>
          </a:p>
          <a:p>
            <a:pPr algn="ctr"/>
            <a:r>
              <a:rPr lang="nl-NL" sz="2400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Dus </a:t>
            </a:r>
            <a:r>
              <a:rPr lang="nl-NL" sz="2400" u="sng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niet</a:t>
            </a:r>
            <a:r>
              <a:rPr lang="nl-NL" sz="2400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 de pijltjes toetsen!</a:t>
            </a:r>
            <a:endParaRPr lang="LID4096" sz="2400" dirty="0">
              <a:solidFill>
                <a:schemeClr val="bg1"/>
              </a:solidFill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5107" y="285119"/>
            <a:ext cx="6721904" cy="1082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6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Typewriterhand" panose="02000603000000000000" pitchFamily="2" charset="0"/>
              </a:rPr>
              <a:t>Grijs en wijs</a:t>
            </a:r>
            <a:endParaRPr kumimoji="0" lang="LID4096" sz="6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pic>
        <p:nvPicPr>
          <p:cNvPr id="81" name="Picture 8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79164" y="2451181"/>
            <a:ext cx="3085476" cy="462821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34510" y="2557567"/>
            <a:ext cx="2867305" cy="430043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8598" y="123321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9755" y="1620184"/>
            <a:ext cx="1197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Vraag 10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673464" y="2202025"/>
            <a:ext cx="6950541" cy="817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Wat is er op de foto op Instagram te </a:t>
            </a:r>
            <a:b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</a:b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zien met de meeste </a:t>
            </a:r>
            <a:r>
              <a:rPr kumimoji="0" lang="nl-NL" sz="2400" b="0" i="0" u="none" strike="noStrike" kern="1200" cap="none" spc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likes</a:t>
            </a: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?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013021" y="3134438"/>
            <a:ext cx="2156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b="0" dirty="0">
                <a:solidFill>
                  <a:prstClr val="white"/>
                </a:solidFill>
                <a:latin typeface="Fragment Core" panose="02000504040000020003" pitchFamily="50" charset="0"/>
              </a:rPr>
              <a:t>Andre</a:t>
            </a: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: Beyoncé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Maria</a:t>
            </a:r>
            <a:r>
              <a:rPr kumimoji="0" lang="nl-NL" sz="240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: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 Een Ei</a:t>
            </a:r>
            <a:r>
              <a:rPr kumimoji="0" lang="nl-NL" sz="240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97808">
            <a:off x="1553368" y="355343"/>
            <a:ext cx="1473020" cy="1473020"/>
          </a:xfrm>
          <a:prstGeom prst="rect">
            <a:avLst/>
          </a:prstGeom>
          <a:noFill/>
        </p:spPr>
      </p:pic>
      <p:sp>
        <p:nvSpPr>
          <p:cNvPr id="4" name="Vrije vorm: vorm 3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12291" name="Picture 1229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7805" y="2326602"/>
            <a:ext cx="3464281" cy="5196421"/>
          </a:xfrm>
          <a:prstGeom prst="rect">
            <a:avLst/>
          </a:prstGeom>
        </p:spPr>
      </p:pic>
      <p:pic>
        <p:nvPicPr>
          <p:cNvPr id="12292" name="Picture 8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026470" y="2616022"/>
            <a:ext cx="2828330" cy="4241978"/>
          </a:xfrm>
          <a:prstGeom prst="rect">
            <a:avLst/>
          </a:prstGeom>
        </p:spPr>
      </p:pic>
      <p:pic>
        <p:nvPicPr>
          <p:cNvPr id="12293" name="Picture 8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/>
          <p:cNvPicPr>
            <a:picLocks noChangeAspect="1" noChangeArrowheads="1"/>
          </p:cNvPicPr>
          <p:nvPr/>
        </p:nvPicPr>
        <p:blipFill>
          <a:blip r:embed="rId3"/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</p:spPr>
      </p:pic>
      <p:pic>
        <p:nvPicPr>
          <p:cNvPr id="5" name="Picture 4" descr="A flat screen television&#10;&#10;Description automatically generated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 rot="554423">
            <a:off x="4903988" y="3545394"/>
            <a:ext cx="2914582" cy="3506735"/>
          </a:xfrm>
          <a:prstGeom prst="rect">
            <a:avLst/>
          </a:prstGeom>
        </p:spPr>
      </p:pic>
      <p:sp>
        <p:nvSpPr>
          <p:cNvPr id="2" name="TextBox 97"/>
          <p:cNvSpPr txBox="1"/>
          <p:nvPr/>
        </p:nvSpPr>
        <p:spPr>
          <a:xfrm>
            <a:off x="3219441" y="1820600"/>
            <a:ext cx="5853083" cy="1914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Ongelooflijk maar waar: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de foto met de meeste </a:t>
            </a:r>
            <a:r>
              <a:rPr lang="nl-NL" sz="2400" dirty="0" err="1">
                <a:solidFill>
                  <a:prstClr val="white"/>
                </a:solidFill>
                <a:latin typeface="Fragment Core" panose="02000504040000020003" pitchFamily="50" charset="0"/>
              </a:rPr>
              <a:t>likes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 is </a:t>
            </a:r>
            <a:b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</a:b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de foto van een..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nl-NL" sz="2400" b="0" i="0" u="none" strike="noStrike" kern="1200" cap="none" spc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  <a:hlinkClick r:id="rId6"/>
              </a:rPr>
              <a:t>EI!!</a:t>
            </a:r>
            <a:endParaRPr kumimoji="0" lang="nl-NL" sz="2400" b="0" i="0" u="none" strike="noStrike" kern="1200" cap="none" spc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4" name="TextBox 5">
            <a:hlinkClick r:id="rId7" action="ppaction://hlinksldjump"/>
          </p:cNvPr>
          <p:cNvSpPr txBox="1"/>
          <p:nvPr/>
        </p:nvSpPr>
        <p:spPr>
          <a:xfrm rot="675990">
            <a:off x="5872632" y="4905272"/>
            <a:ext cx="945004" cy="391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000">
                <a:solidFill>
                  <a:prstClr val="black"/>
                </a:solidFill>
                <a:latin typeface="Fragment Core" panose="02000504040000020003" pitchFamily="50" charset="0"/>
              </a:rPr>
              <a:t>Einde</a:t>
            </a:r>
            <a:endParaRPr kumimoji="0" lang="nl-NL" sz="20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0" name="Picture 73" descr="A flat screen television&#10;&#10;Description automatically generated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/>
          <a:stretch>
            <a:fillRect/>
          </a:stretch>
        </p:blipFill>
        <p:spPr>
          <a:xfrm rot="554423">
            <a:off x="4905271" y="3527138"/>
            <a:ext cx="2929313" cy="3523920"/>
          </a:xfrm>
          <a:prstGeom prst="rect">
            <a:avLst/>
          </a:prstGeom>
        </p:spPr>
      </p:pic>
      <p:sp>
        <p:nvSpPr>
          <p:cNvPr id="6" name="Vrije vorm: vorm 5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2051" name="Picture 8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29322" y="3627918"/>
            <a:ext cx="2628926" cy="3348726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</p:cNvPr>
            <p:cNvSpPr txBox="1"/>
            <p:nvPr/>
          </p:nvSpPr>
          <p:spPr>
            <a:xfrm rot="675990">
              <a:off x="5829557" y="5442218"/>
              <a:ext cx="652388" cy="292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lang="nl-NL" sz="2000">
                  <a:solidFill>
                    <a:prstClr val="black"/>
                  </a:solidFill>
                  <a:latin typeface="Fragment Core" panose="02000504040000020003" pitchFamily="50" charset="0"/>
                </a:rPr>
                <a:t>Einde</a:t>
              </a:r>
            </a:p>
          </p:txBody>
        </p:sp>
      </p:grpSp>
      <p:pic>
        <p:nvPicPr>
          <p:cNvPr id="10" name="Picture 73" descr="A flat screen television&#10;&#10;Description automatically generated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>
            <a:fillRect/>
          </a:stretch>
        </p:blipFill>
        <p:spPr>
          <a:xfrm rot="554423">
            <a:off x="4834697" y="3606076"/>
            <a:ext cx="2613651" cy="3366291"/>
          </a:xfrm>
          <a:prstGeom prst="rect">
            <a:avLst/>
          </a:prstGeom>
        </p:spPr>
      </p:pic>
      <p:sp>
        <p:nvSpPr>
          <p:cNvPr id="4" name="TextBox 97"/>
          <p:cNvSpPr txBox="1"/>
          <p:nvPr/>
        </p:nvSpPr>
        <p:spPr>
          <a:xfrm>
            <a:off x="3270227" y="1820600"/>
            <a:ext cx="57515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Ongelooflijk maar waar: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de foto met de meeste </a:t>
            </a:r>
            <a:r>
              <a:rPr lang="nl-NL" sz="2400" dirty="0" err="1">
                <a:solidFill>
                  <a:prstClr val="white"/>
                </a:solidFill>
                <a:latin typeface="Fragment Core" panose="02000504040000020003" pitchFamily="50" charset="0"/>
              </a:rPr>
              <a:t>likes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 is de foto van een..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nl-NL" sz="2400" b="0" i="0" u="none" strike="noStrike" kern="1200" cap="none" spc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  <a:hlinkClick r:id="rId7"/>
              </a:rPr>
              <a:t>EI!!</a:t>
            </a:r>
            <a:endParaRPr kumimoji="0" lang="nl-NL" sz="2400" b="0" i="0" u="none" strike="noStrike" kern="1200" cap="none" spc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3" name="Picture 2" descr="Flags Clipart birthday party 3 - 1000 X 1000 | Dumielauxepices.net | Party  flags, Birthday parties, Clip ar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2527" y="186612"/>
            <a:ext cx="7194421" cy="1412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88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8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/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</p:spPr>
      </p:pic>
      <p:sp>
        <p:nvSpPr>
          <p:cNvPr id="2" name="Vrije vorm: vorm 1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76" name="Picture 8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5047" y="123321"/>
            <a:ext cx="6721904" cy="1082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6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Grijs en wijs</a:t>
            </a:r>
            <a:endParaRPr kumimoji="0" lang="LID4096" sz="6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/>
          <p:cNvSpPr/>
          <p:nvPr/>
        </p:nvSpPr>
        <p:spPr>
          <a:xfrm>
            <a:off x="6519062" y="1633854"/>
            <a:ext cx="4433545" cy="2098390"/>
          </a:xfrm>
          <a:custGeom>
            <a:avLst/>
            <a:gdLst/>
            <a:ahLst/>
            <a:cxnLst/>
            <a:rect l="l" t="t" r="r" b="b"/>
            <a:pathLst>
              <a:path w="3359020" h="1707502">
                <a:moveTo>
                  <a:pt x="438539" y="1707502"/>
                </a:moveTo>
                <a:lnTo>
                  <a:pt x="905069" y="1278293"/>
                </a:lnTo>
                <a:lnTo>
                  <a:pt x="2388637" y="1278293"/>
                </a:lnTo>
                <a:lnTo>
                  <a:pt x="3153747" y="1035698"/>
                </a:lnTo>
                <a:lnTo>
                  <a:pt x="3359020" y="709126"/>
                </a:lnTo>
                <a:lnTo>
                  <a:pt x="2071396" y="195942"/>
                </a:lnTo>
                <a:lnTo>
                  <a:pt x="1063690" y="0"/>
                </a:lnTo>
                <a:lnTo>
                  <a:pt x="326571" y="270587"/>
                </a:lnTo>
                <a:lnTo>
                  <a:pt x="0" y="615820"/>
                </a:lnTo>
                <a:lnTo>
                  <a:pt x="802432" y="1091681"/>
                </a:lnTo>
                <a:lnTo>
                  <a:pt x="438539" y="170750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4E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 rot="743307">
            <a:off x="6817448" y="2182906"/>
            <a:ext cx="3954322" cy="636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En?? hoe mediawijs </a:t>
            </a:r>
            <a:br>
              <a:rPr kumimoji="0" lang="nl-NL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</a:br>
            <a:r>
              <a:rPr kumimoji="0" lang="nl-NL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zijn jullie al??</a:t>
            </a:r>
            <a:endParaRPr kumimoji="0" lang="LID4096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7" name="Freeform: Shape 6"/>
          <p:cNvSpPr/>
          <p:nvPr/>
        </p:nvSpPr>
        <p:spPr>
          <a:xfrm>
            <a:off x="2031440" y="1922106"/>
            <a:ext cx="3716217" cy="1897225"/>
          </a:xfrm>
          <a:custGeom>
            <a:avLst/>
            <a:gdLst/>
            <a:ahLst/>
            <a:cxnLst/>
            <a:rect l="l" t="t" r="r" b="b"/>
            <a:pathLst>
              <a:path w="3060441" h="1707502">
                <a:moveTo>
                  <a:pt x="2006082" y="1707502"/>
                </a:moveTo>
                <a:lnTo>
                  <a:pt x="2006082" y="1707502"/>
                </a:lnTo>
                <a:lnTo>
                  <a:pt x="1978090" y="1623527"/>
                </a:lnTo>
                <a:lnTo>
                  <a:pt x="2006082" y="1026367"/>
                </a:lnTo>
                <a:lnTo>
                  <a:pt x="2929813" y="709127"/>
                </a:lnTo>
                <a:lnTo>
                  <a:pt x="3060441" y="317241"/>
                </a:lnTo>
                <a:lnTo>
                  <a:pt x="2239347" y="0"/>
                </a:lnTo>
                <a:lnTo>
                  <a:pt x="1082351" y="130629"/>
                </a:lnTo>
                <a:lnTo>
                  <a:pt x="195943" y="662474"/>
                </a:lnTo>
                <a:lnTo>
                  <a:pt x="0" y="1203649"/>
                </a:lnTo>
                <a:lnTo>
                  <a:pt x="410547" y="1642188"/>
                </a:lnTo>
                <a:lnTo>
                  <a:pt x="485192" y="1586204"/>
                </a:lnTo>
                <a:lnTo>
                  <a:pt x="1595535" y="1175657"/>
                </a:lnTo>
                <a:lnTo>
                  <a:pt x="2006082" y="170750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4E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3" name="TextBox 3"/>
          <p:cNvSpPr txBox="1"/>
          <p:nvPr/>
        </p:nvSpPr>
        <p:spPr>
          <a:xfrm rot="20704018">
            <a:off x="2633969" y="2556063"/>
            <a:ext cx="2514980" cy="361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18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Heel goed gedaan.</a:t>
            </a: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2" name="Vrije vorm: vorm 1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60183" y="2669095"/>
            <a:ext cx="3390755" cy="50861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73842" y="2616022"/>
            <a:ext cx="2828331" cy="424197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3557" y="1620184"/>
            <a:ext cx="105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Vraag 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260182" y="2112031"/>
            <a:ext cx="208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is vet populair.  </a:t>
            </a:r>
            <a:endParaRPr kumimoji="0" lang="nl-NL" sz="24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4" name="Picture 14" descr="youtube logo - Google Search | Youtube marketing, Youtube, Management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9163" y="1945471"/>
            <a:ext cx="836297" cy="795129"/>
          </a:xfrm>
          <a:prstGeom prst="rect">
            <a:avLst/>
          </a:prstGeom>
          <a:noFill/>
        </p:spPr>
      </p:pic>
      <p:sp>
        <p:nvSpPr>
          <p:cNvPr id="100" name="TextBox 99"/>
          <p:cNvSpPr txBox="1"/>
          <p:nvPr/>
        </p:nvSpPr>
        <p:spPr>
          <a:xfrm>
            <a:off x="3862035" y="2773212"/>
            <a:ext cx="4872552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>
                <a:latin typeface="Fragment Core" panose="02000504040000020003" pitchFamily="50" charset="0"/>
              </a:rPr>
              <a:t>Hoeveel video’s worden er geüpload?</a:t>
            </a:r>
            <a:endParaRPr kumimoji="0" lang="nl-NL" sz="2400" b="0" i="0" u="none" strike="noStrike" kern="1200" cap="none" spc="0" baseline="0" noProof="0">
              <a:ln>
                <a:noFill/>
              </a:ln>
              <a:effectLst/>
              <a:uLnTx/>
              <a:latin typeface="Fragment Core" panose="02000504040000020003" pitchFamily="50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88647" y="3167798"/>
            <a:ext cx="4982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Klik op </a:t>
            </a:r>
            <a:r>
              <a:rPr lang="nl-NL" sz="2400" b="1" dirty="0">
                <a:solidFill>
                  <a:prstClr val="white"/>
                </a:solidFill>
                <a:latin typeface="Fragment Core" panose="02000504040000020003" pitchFamily="50" charset="0"/>
              </a:rPr>
              <a:t>Andre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 voor 500 uur per dag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Klik 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op </a:t>
            </a:r>
            <a:r>
              <a:rPr lang="nl-NL" sz="2400" b="1" dirty="0">
                <a:solidFill>
                  <a:prstClr val="white"/>
                </a:solidFill>
                <a:latin typeface="Fragment Core" panose="02000504040000020003" pitchFamily="50" charset="0"/>
              </a:rPr>
              <a:t>Maria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 voor 500 uur per minuut</a:t>
            </a:r>
            <a:endParaRPr kumimoji="0" lang="nl-NL" sz="2400" b="0" i="0" u="none" strike="noStrike" kern="1200" cap="none" spc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5" name="Vrije vorm: vorm 4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102" name="Picture 10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7805" y="1827571"/>
            <a:ext cx="3812382" cy="5718573"/>
          </a:xfrm>
          <a:prstGeom prst="rect">
            <a:avLst/>
          </a:prstGeom>
        </p:spPr>
      </p:pic>
      <p:pic>
        <p:nvPicPr>
          <p:cNvPr id="103" name="Picture 8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426272" y="2740601"/>
            <a:ext cx="2745269" cy="4117400"/>
          </a:xfrm>
          <a:prstGeom prst="rect">
            <a:avLst/>
          </a:prstGeom>
        </p:spPr>
      </p:pic>
      <p:pic>
        <p:nvPicPr>
          <p:cNvPr id="104" name="Picture 8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9600">
                <a:solidFill>
                  <a:prstClr val="white"/>
                </a:solidFill>
                <a:latin typeface="Fragment Core" panose="02000504040000020003" pitchFamily="50" charset="0"/>
              </a:rPr>
              <a:t>FOUT!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338743" y="1672297"/>
            <a:ext cx="7514513" cy="2097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500 uur per dag? Veel te weinig!!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000" dirty="0">
                <a:solidFill>
                  <a:prstClr val="white"/>
                </a:solidFill>
                <a:latin typeface="Fragment Core" panose="02000504040000020003" pitchFamily="50" charset="0"/>
              </a:rPr>
              <a:t>Het goede antwoord is 500 uur per minuut!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Ongelooflijk hè?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lang="nl-NL" sz="2400" dirty="0">
              <a:solidFill>
                <a:prstClr val="white"/>
              </a:solidFill>
              <a:latin typeface="Fragment Core" panose="02000504040000020003" pitchFamily="50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Kijk voor meer YouTube-feitjes </a:t>
            </a:r>
            <a:b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</a:b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op </a:t>
            </a: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  <a:hlinkClick r:id="rId3"/>
              </a:rPr>
              <a:t>deze website</a:t>
            </a:r>
            <a:endParaRPr kumimoji="0" lang="nl-NL" sz="2400" b="0" i="0" u="none" strike="noStrike" kern="1200" cap="none" spc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/>
          <p:cNvPicPr>
            <a:picLocks noChangeAspect="1" noChangeArrowheads="1"/>
          </p:cNvPicPr>
          <p:nvPr/>
        </p:nvPicPr>
        <p:blipFill>
          <a:blip r:embed="rId4"/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5074721" y="3900643"/>
            <a:ext cx="2363865" cy="3252568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/>
            <p:cNvPicPr>
              <a:picLocks noChangeAspect="1"/>
            </p:cNvPicPr>
            <p:nvPr/>
          </p:nvPicPr>
          <p:blipFill>
            <a:blip r:embed="rId5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6" action="ppaction://hlinksldjump"/>
            </p:cNvPr>
            <p:cNvSpPr txBox="1"/>
            <p:nvPr/>
          </p:nvSpPr>
          <p:spPr>
            <a:xfrm rot="675990">
              <a:off x="5527872" y="5480700"/>
              <a:ext cx="1120057" cy="534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2" name="Picture 73" descr="A flat screen television&#10;&#10;Description automatically generated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/>
          <a:stretch>
            <a:fillRect/>
          </a:stretch>
        </p:blipFill>
        <p:spPr>
          <a:xfrm rot="554423">
            <a:off x="5076616" y="3890800"/>
            <a:ext cx="2378171" cy="3272255"/>
          </a:xfrm>
          <a:prstGeom prst="rect">
            <a:avLst/>
          </a:prstGeom>
        </p:spPr>
      </p:pic>
      <p:sp>
        <p:nvSpPr>
          <p:cNvPr id="4" name="Vrije vorm: vorm 3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2051" name="Picture 8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738362" y="1864464"/>
            <a:ext cx="6767632" cy="1914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nl-NL" sz="2400" dirty="0" err="1">
                <a:solidFill>
                  <a:prstClr val="white"/>
                </a:solidFill>
                <a:latin typeface="Fragment Core" panose="02000504040000020003" pitchFamily="50" charset="0"/>
              </a:rPr>
              <a:t>Goedzo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!!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500 uur per minuut! Ongelooflijk hè?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lang="nl-NL" sz="2400" dirty="0">
              <a:solidFill>
                <a:prstClr val="white"/>
              </a:solidFill>
              <a:latin typeface="Fragment Core" panose="02000504040000020003" pitchFamily="50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Kijk voor meer YouTube-feitjes </a:t>
            </a:r>
            <a:b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</a:b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op </a:t>
            </a:r>
            <a:r>
              <a:rPr kumimoji="0" lang="nl-NL" sz="24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  <a:hlinkClick r:id="rId3"/>
              </a:rPr>
              <a:t>deze website</a:t>
            </a:r>
            <a:endParaRPr kumimoji="0" lang="nl-NL" sz="2400" b="0" i="0" u="none" strike="noStrike" kern="1200" cap="none" spc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993457" y="3687709"/>
            <a:ext cx="2628926" cy="3348725"/>
            <a:chOff x="5264918" y="4434811"/>
            <a:chExt cx="1814893" cy="2497210"/>
          </a:xfrm>
        </p:grpSpPr>
        <p:pic>
          <p:nvPicPr>
            <p:cNvPr id="74" name="Picture 73" descr="A flat screen television&#10;&#10;Description automatically generated"/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76" name="TextBox 75">
              <a:hlinkClick r:id="rId5" action="ppaction://hlinksldjump"/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2" name="Picture 73" descr="A flat screen television&#10;&#10;Description automatically generated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>
            <a:fillRect/>
          </a:stretch>
        </p:blipFill>
        <p:spPr>
          <a:xfrm rot="554423">
            <a:off x="5004241" y="3678137"/>
            <a:ext cx="2636305" cy="3367869"/>
          </a:xfrm>
          <a:prstGeom prst="rect">
            <a:avLst/>
          </a:prstGeom>
        </p:spPr>
      </p:pic>
      <p:pic>
        <p:nvPicPr>
          <p:cNvPr id="4" name="Picture 2" descr="Flags Clipart birthday party 3 - 1000 X 1000 | Dumielauxepices.net | Party  flags, Birthday parties, Clip a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49153" y="145910"/>
            <a:ext cx="6889570" cy="1412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88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8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</p:spPr>
      </p:pic>
      <p:sp>
        <p:nvSpPr>
          <p:cNvPr id="6" name="Vrije vorm: vorm 5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102" name="Picture 8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8760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2718" y="1620184"/>
            <a:ext cx="109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Vraag 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402107" y="2171902"/>
            <a:ext cx="1815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4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Wat betekent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802231" y="3334139"/>
            <a:ext cx="4587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Klik op </a:t>
            </a:r>
            <a:r>
              <a:rPr lang="nl-NL" sz="2000" b="1" dirty="0">
                <a:solidFill>
                  <a:prstClr val="white"/>
                </a:solidFill>
                <a:latin typeface="Fragment Core" panose="02000504040000020003" pitchFamily="50" charset="0"/>
              </a:rPr>
              <a:t>Andre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 voor </a:t>
            </a:r>
            <a:r>
              <a:rPr kumimoji="0" lang="nl-NL" sz="2000" b="0" i="0" u="sng" strike="noStrike" kern="1200" cap="none" spc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F</a:t>
            </a:r>
            <a:r>
              <a:rPr kumimoji="0" lang="nl-NL" sz="2000" b="0" i="0" u="none" strike="noStrike" kern="1200" cap="none" spc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ear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 </a:t>
            </a:r>
            <a:r>
              <a:rPr kumimoji="0" lang="nl-NL" sz="2000" b="0" i="0" u="sng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O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f </a:t>
            </a:r>
            <a:r>
              <a:rPr kumimoji="0" lang="nl-NL" sz="2000" b="0" i="0" u="sng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M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issing </a:t>
            </a:r>
            <a:r>
              <a:rPr kumimoji="0" lang="nl-NL" sz="2000" b="0" i="0" u="sng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O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ut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Klik op </a:t>
            </a:r>
            <a:r>
              <a:rPr lang="nl-NL" sz="2000" b="1" dirty="0">
                <a:solidFill>
                  <a:prstClr val="white"/>
                </a:solidFill>
                <a:latin typeface="Fragment Core" panose="02000504040000020003" pitchFamily="50" charset="0"/>
              </a:rPr>
              <a:t>Maria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 voor </a:t>
            </a:r>
            <a:r>
              <a:rPr kumimoji="0" lang="nl-NL" sz="2000" b="0" i="0" u="sng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F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eest </a:t>
            </a:r>
            <a:r>
              <a:rPr kumimoji="0" lang="nl-NL" sz="2000" b="0" i="0" u="sng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OM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 </a:t>
            </a:r>
            <a:r>
              <a:rPr kumimoji="0" lang="nl-NL" sz="2000" b="0" i="0" u="sng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O</a:t>
            </a:r>
            <a:r>
              <a:rPr kumimoji="0" lang="nl-NL" sz="2000" b="0" i="0" u="none" strike="noStrike" kern="1200" cap="none" spc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nline te zijn</a:t>
            </a:r>
          </a:p>
        </p:txBody>
      </p:sp>
      <p:pic>
        <p:nvPicPr>
          <p:cNvPr id="1026" name="Picture 2" descr="What Does “FOMO” Mean, and How Do You Use It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110">
            <a:off x="6249228" y="1875084"/>
            <a:ext cx="2542488" cy="1173583"/>
          </a:xfrm>
          <a:prstGeom prst="rect">
            <a:avLst/>
          </a:prstGeom>
          <a:noFill/>
        </p:spPr>
      </p:pic>
      <p:sp>
        <p:nvSpPr>
          <p:cNvPr id="5" name="Vrije vorm: vorm 4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1029" name="Picture 102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0674" y="2081849"/>
            <a:ext cx="3719513" cy="5579269"/>
          </a:xfrm>
          <a:prstGeom prst="rect">
            <a:avLst/>
          </a:prstGeom>
        </p:spPr>
      </p:pic>
      <p:pic>
        <p:nvPicPr>
          <p:cNvPr id="1030" name="Picture 8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384723" y="2461875"/>
            <a:ext cx="2931107" cy="4396125"/>
          </a:xfrm>
          <a:prstGeom prst="rect">
            <a:avLst/>
          </a:prstGeom>
        </p:spPr>
      </p:pic>
      <p:pic>
        <p:nvPicPr>
          <p:cNvPr id="1031" name="Picture 8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679612" y="3993840"/>
            <a:ext cx="2425355" cy="3065609"/>
            <a:chOff x="5264918" y="4434811"/>
            <a:chExt cx="1814893" cy="2497210"/>
          </a:xfrm>
        </p:grpSpPr>
        <p:pic>
          <p:nvPicPr>
            <p:cNvPr id="74" name="Picture 73" descr="A flat screen television&#10;&#10;Description automatically generated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76" name="TextBox 75">
              <a:hlinkClick r:id="rId5" action="ppaction://hlinksldjump"/>
            </p:cNvPr>
            <p:cNvSpPr txBox="1"/>
            <p:nvPr/>
          </p:nvSpPr>
          <p:spPr>
            <a:xfrm rot="675990">
              <a:off x="5585444" y="5443668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6" name="Rechthoek 5"/>
          <p:cNvSpPr/>
          <p:nvPr/>
        </p:nvSpPr>
        <p:spPr>
          <a:xfrm>
            <a:off x="3460979" y="1403869"/>
            <a:ext cx="5218434" cy="2756235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Experiencing 'Data Fomo'?. App analytics advice from Appsee's CMO… | by  Appsee | Medium"/>
          <p:cNvPicPr>
            <a:picLocks noChangeAspect="1" noChangeArrowheads="1"/>
          </p:cNvPicPr>
          <p:nvPr/>
        </p:nvPicPr>
        <p:blipFill>
          <a:blip r:embed="rId6"/>
          <a:srcRect t="7010"/>
          <a:stretch/>
        </p:blipFill>
        <p:spPr bwMode="auto">
          <a:xfrm>
            <a:off x="3460979" y="1458433"/>
            <a:ext cx="4713046" cy="2511559"/>
          </a:xfrm>
          <a:prstGeom prst="rect">
            <a:avLst/>
          </a:prstGeom>
          <a:noFill/>
        </p:spPr>
      </p:pic>
      <p:sp>
        <p:nvSpPr>
          <p:cNvPr id="2" name="Rechthoek 1"/>
          <p:cNvSpPr/>
          <p:nvPr/>
        </p:nvSpPr>
        <p:spPr>
          <a:xfrm>
            <a:off x="3844347" y="3079935"/>
            <a:ext cx="1998840" cy="647249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561235" y="2769095"/>
            <a:ext cx="300038" cy="979652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20412" y="2765196"/>
            <a:ext cx="1813562" cy="491243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Tekstvak 77"/>
          <p:cNvSpPr txBox="1"/>
          <p:nvPr/>
        </p:nvSpPr>
        <p:spPr>
          <a:xfrm>
            <a:off x="6231492" y="2760530"/>
            <a:ext cx="2855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“Ik heb veel last gehad van </a:t>
            </a:r>
          </a:p>
          <a:p>
            <a:r>
              <a:rPr lang="nl-NL" sz="14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FOMO”</a:t>
            </a:r>
            <a:endParaRPr lang="nl-NL" sz="1400" i="1"/>
          </a:p>
        </p:txBody>
      </p:sp>
      <p:sp>
        <p:nvSpPr>
          <p:cNvPr id="77" name="Tekstvak 76"/>
          <p:cNvSpPr txBox="1"/>
          <p:nvPr/>
        </p:nvSpPr>
        <p:spPr>
          <a:xfrm>
            <a:off x="3637687" y="3086758"/>
            <a:ext cx="28555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5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angst dat je niks wilt missen </a:t>
            </a:r>
          </a:p>
          <a:p>
            <a:r>
              <a:rPr lang="nl-NL" sz="15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 je vrienden zorgt vaak dat </a:t>
            </a:r>
          </a:p>
          <a:p>
            <a:r>
              <a:rPr lang="nl-NL" sz="15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mensen veel met hun </a:t>
            </a:r>
          </a:p>
          <a:p>
            <a:r>
              <a:rPr lang="nl-NL" sz="15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social</a:t>
            </a:r>
            <a:r>
              <a:rPr lang="nl-NL" sz="15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media bezig zijn.</a:t>
            </a:r>
            <a:endParaRPr lang="nl-NL" sz="1500"/>
          </a:p>
        </p:txBody>
      </p:sp>
      <p:pic>
        <p:nvPicPr>
          <p:cNvPr id="11" name="Picture 73" descr="A flat screen television&#10;&#10;Description automatically generated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>
            <a:fillRect/>
          </a:stretch>
        </p:blipFill>
        <p:spPr>
          <a:xfrm rot="554423">
            <a:off x="4681725" y="3977547"/>
            <a:ext cx="2439068" cy="3088439"/>
          </a:xfrm>
          <a:prstGeom prst="rect">
            <a:avLst/>
          </a:prstGeom>
        </p:spPr>
      </p:pic>
      <p:pic>
        <p:nvPicPr>
          <p:cNvPr id="12" name="Picture 2" descr="Flags Clipart birthday party 3 - 1000 X 1000 | Dumielauxepices.net | Party  flags, Birthday parties, Clip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07200" y="119967"/>
            <a:ext cx="6889570" cy="1412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88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8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</p:spPr>
      </p:pic>
      <p:sp>
        <p:nvSpPr>
          <p:cNvPr id="4" name="Vrije vorm: vorm 3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2051" name="Picture 8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4976" y="71152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9600" b="0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LID4096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764043" y="4068487"/>
            <a:ext cx="2516862" cy="2950620"/>
            <a:chOff x="5264918" y="4434811"/>
            <a:chExt cx="1814893" cy="2497210"/>
          </a:xfrm>
        </p:grpSpPr>
        <p:pic>
          <p:nvPicPr>
            <p:cNvPr id="74" name="Picture 73" descr="A flat screen television&#10;&#10;Description automatically generated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76" name="TextBox 75">
              <a:hlinkClick r:id="rId5" action="ppaction://hlinksldjump"/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r>
                <a:rPr kumimoji="0" lang="nl-NL" sz="2000" b="0" i="0" u="none" strike="noStrike" kern="1200" cap="none" spc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6" name="Rechthoek 5"/>
          <p:cNvSpPr/>
          <p:nvPr/>
        </p:nvSpPr>
        <p:spPr>
          <a:xfrm>
            <a:off x="3460979" y="1403869"/>
            <a:ext cx="5218434" cy="2756235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nl-NL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Experiencing 'Data Fomo'?. App analytics advice from Appsee's CMO… | by  Appsee | Medium"/>
          <p:cNvPicPr>
            <a:picLocks noChangeAspect="1" noChangeArrowheads="1"/>
          </p:cNvPicPr>
          <p:nvPr/>
        </p:nvPicPr>
        <p:blipFill>
          <a:blip r:embed="rId6"/>
          <a:srcRect t="7010"/>
          <a:stretch/>
        </p:blipFill>
        <p:spPr bwMode="auto">
          <a:xfrm>
            <a:off x="3460979" y="1458433"/>
            <a:ext cx="4713046" cy="2511559"/>
          </a:xfrm>
          <a:prstGeom prst="rect">
            <a:avLst/>
          </a:prstGeom>
          <a:noFill/>
        </p:spPr>
      </p:pic>
      <p:sp>
        <p:nvSpPr>
          <p:cNvPr id="2" name="Rechthoek 1"/>
          <p:cNvSpPr/>
          <p:nvPr/>
        </p:nvSpPr>
        <p:spPr>
          <a:xfrm>
            <a:off x="3844347" y="3079935"/>
            <a:ext cx="1998840" cy="647249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nl-NL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561235" y="2769095"/>
            <a:ext cx="300038" cy="979652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nl-NL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220412" y="2765196"/>
            <a:ext cx="1813562" cy="491243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nl-NL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Tekstvak 77"/>
          <p:cNvSpPr txBox="1"/>
          <p:nvPr/>
        </p:nvSpPr>
        <p:spPr>
          <a:xfrm>
            <a:off x="6231492" y="2760530"/>
            <a:ext cx="2855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“Ik heb veel last gehad van </a:t>
            </a:r>
          </a:p>
          <a:p>
            <a:r>
              <a:rPr lang="nl-NL" sz="14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FOMO”</a:t>
            </a:r>
            <a:endParaRPr lang="nl-NL" sz="1400" i="1"/>
          </a:p>
        </p:txBody>
      </p:sp>
      <p:sp>
        <p:nvSpPr>
          <p:cNvPr id="77" name="Tekstvak 76"/>
          <p:cNvSpPr txBox="1"/>
          <p:nvPr/>
        </p:nvSpPr>
        <p:spPr>
          <a:xfrm>
            <a:off x="3637687" y="3086758"/>
            <a:ext cx="28555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15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 angst dat je niks wilt missen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15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van je vrienden zorgt vaak dat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15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mensen veel met hun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nl-NL" sz="1500" b="0" i="0" u="none" strike="noStrike" kern="1200" cap="none" spc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social</a:t>
            </a:r>
            <a:r>
              <a:rPr kumimoji="0" lang="nl-NL" sz="1500" b="0" i="0" u="none" strike="noStrike" kern="1200" cap="none" spc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media bezig zijn.</a:t>
            </a:r>
            <a:endParaRPr kumimoji="0" lang="nl-NL" sz="15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2" descr="Red Cross Mark Transparent | PNG All"/>
          <p:cNvPicPr>
            <a:picLocks noChangeAspect="1" noChangeArrowheads="1"/>
          </p:cNvPicPr>
          <p:nvPr/>
        </p:nvPicPr>
        <p:blipFill>
          <a:blip r:embed="rId7"/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</p:spPr>
      </p:pic>
      <p:pic>
        <p:nvPicPr>
          <p:cNvPr id="10" name="Picture 73" descr="A flat screen television&#10;&#10;Description automatically generated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>
            <a:fillRect/>
          </a:stretch>
        </p:blipFill>
        <p:spPr>
          <a:xfrm rot="554423">
            <a:off x="4762934" y="4083369"/>
            <a:ext cx="2509558" cy="2936232"/>
          </a:xfrm>
          <a:prstGeom prst="rect">
            <a:avLst/>
          </a:prstGeom>
        </p:spPr>
      </p:pic>
      <p:sp>
        <p:nvSpPr>
          <p:cNvPr id="11" name="Vrije vorm: vorm 10"/>
          <p:cNvSpPr/>
          <p:nvPr/>
        </p:nvSpPr>
        <p:spPr>
          <a:xfrm>
            <a:off x="11632406" y="826294"/>
            <a:ext cx="276225" cy="261937"/>
          </a:xfrm>
          <a:custGeom>
            <a:avLst/>
            <a:gdLst/>
            <a:ahLst/>
            <a:cxnLst/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MERKONTWIKKELING | HAARLEM | CREATING BRAND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</p:spPr>
      </p:pic>
      <p:pic>
        <p:nvPicPr>
          <p:cNvPr id="2051" name="Picture 8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021768" y="64294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4572</TotalTime>
  <Words>986</Words>
  <Application>Microsoft Macintosh PowerPoint</Application>
  <PresentationFormat>Breedbeeld</PresentationFormat>
  <Paragraphs>237</Paragraphs>
  <Slides>33</Slides>
  <Notes>33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8" baseType="lpstr">
      <vt:lpstr>Fragment Core</vt:lpstr>
      <vt:lpstr>Arial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Kees Meulendijks</dc:creator>
  <cp:lastModifiedBy>Vries, Jet, de</cp:lastModifiedBy>
  <cp:revision>10</cp:revision>
  <dcterms:created xsi:type="dcterms:W3CDTF">2020-10-16T11:26:14Z</dcterms:created>
  <dcterms:modified xsi:type="dcterms:W3CDTF">2023-12-06T13:10:29Z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0x010100CC95CD4D2A79F347B10A92E10DEBD953</vt:lpwstr>
  </property>
</Properties>
</file>