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6"/>
    <p:restoredTop sz="91535"/>
  </p:normalViewPr>
  <p:slideViewPr>
    <p:cSldViewPr snapToGrid="0">
      <p:cViewPr varScale="1">
        <p:scale>
          <a:sx n="110" d="100"/>
          <a:sy n="110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58AB4-10FD-C94C-8210-FFA6F31606A0}" type="datetimeFigureOut">
              <a:rPr lang="nl-NL" smtClean="0"/>
              <a:t>29-02-2024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5EA37-F9F0-964C-8B11-63AFE9252B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43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5EA37-F9F0-964C-8B11-63AFE9252BD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66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2/29/24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2/29/24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7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2/29/24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1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2/29/24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2/29/24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2/29/24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4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2/29/24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4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2/29/24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6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2/29/24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2/29/24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0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2/29/24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5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2/29/24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‹nr.›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066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datechtzo.nl/" TargetMode="External"/><Relationship Id="rId2" Type="http://schemas.openxmlformats.org/officeDocument/2006/relationships/hyperlink" Target="https://npokennis.nl/story/34/hoe-herken-je-nepnieuw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1530C1-5BED-524B-80E1-301671F75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673" y="507238"/>
            <a:ext cx="3624471" cy="3845891"/>
          </a:xfrm>
        </p:spPr>
        <p:txBody>
          <a:bodyPr>
            <a:normAutofit/>
          </a:bodyPr>
          <a:lstStyle/>
          <a:p>
            <a:pPr algn="l"/>
            <a:r>
              <a:rPr lang="nl-NL" sz="4700" dirty="0">
                <a:solidFill>
                  <a:schemeClr val="accent1">
                    <a:lumMod val="75000"/>
                  </a:schemeClr>
                </a:solidFill>
              </a:rPr>
              <a:t>dubbelnep 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86AA552-8561-A1BC-E0F2-8D9F610D3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73" y="4445204"/>
            <a:ext cx="3624471" cy="1781123"/>
          </a:xfrm>
        </p:spPr>
        <p:txBody>
          <a:bodyPr>
            <a:normAutofit/>
          </a:bodyPr>
          <a:lstStyle/>
          <a:p>
            <a:pPr algn="l"/>
            <a:r>
              <a:rPr lang="nl-NL" b="1" dirty="0"/>
              <a:t>Mediawijsheid workshop nepnieuws &amp; </a:t>
            </a:r>
            <a:r>
              <a:rPr lang="nl-NL" b="1" dirty="0" err="1"/>
              <a:t>deepfake</a:t>
            </a:r>
            <a:r>
              <a:rPr lang="nl-NL" b="1" dirty="0"/>
              <a:t> film</a:t>
            </a:r>
          </a:p>
        </p:txBody>
      </p:sp>
      <p:pic>
        <p:nvPicPr>
          <p:cNvPr id="7" name="Afbeelding 6" descr="Afbeelding met overdekt, Menselijk gezicht, kleding, persoon&#10;&#10;Automatisch gegenereerde beschrijving">
            <a:extLst>
              <a:ext uri="{FF2B5EF4-FFF2-40B4-BE49-F238E27FC236}">
                <a16:creationId xmlns:a16="http://schemas.microsoft.com/office/drawing/2014/main" id="{9B9893B6-A011-0F6C-8FC4-CFA312DE8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0"/>
          <a:stretch/>
        </p:blipFill>
        <p:spPr>
          <a:xfrm>
            <a:off x="4416816" y="507238"/>
            <a:ext cx="2822268" cy="2822268"/>
          </a:xfrm>
          <a:custGeom>
            <a:avLst/>
            <a:gdLst/>
            <a:ahLst/>
            <a:cxnLst/>
            <a:rect l="l" t="t" r="r" b="b"/>
            <a:pathLst>
              <a:path w="2822268" h="2822268">
                <a:moveTo>
                  <a:pt x="1411134" y="0"/>
                </a:moveTo>
                <a:cubicBezTo>
                  <a:pt x="2190482" y="0"/>
                  <a:pt x="2822268" y="631786"/>
                  <a:pt x="2822268" y="1411134"/>
                </a:cubicBezTo>
                <a:cubicBezTo>
                  <a:pt x="2822268" y="2190482"/>
                  <a:pt x="2190482" y="2822268"/>
                  <a:pt x="1411134" y="2822268"/>
                </a:cubicBezTo>
                <a:cubicBezTo>
                  <a:pt x="631786" y="2822268"/>
                  <a:pt x="0" y="2190482"/>
                  <a:pt x="0" y="1411134"/>
                </a:cubicBezTo>
                <a:cubicBezTo>
                  <a:pt x="0" y="631786"/>
                  <a:pt x="631786" y="0"/>
                  <a:pt x="1411134" y="0"/>
                </a:cubicBezTo>
                <a:close/>
              </a:path>
            </a:pathLst>
          </a:custGeom>
        </p:spPr>
      </p:pic>
      <p:pic>
        <p:nvPicPr>
          <p:cNvPr id="13" name="Afbeelding 12" descr="Afbeelding met Menselijk gezicht, persoon, schermopname, glimlach&#10;&#10;Automatisch gegenereerde beschrijving">
            <a:extLst>
              <a:ext uri="{FF2B5EF4-FFF2-40B4-BE49-F238E27FC236}">
                <a16:creationId xmlns:a16="http://schemas.microsoft.com/office/drawing/2014/main" id="{0237B7D4-E06A-FC7F-7516-F7D66BEDCA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22" r="12189" b="3"/>
          <a:stretch/>
        </p:blipFill>
        <p:spPr>
          <a:xfrm>
            <a:off x="7466568" y="10"/>
            <a:ext cx="2564451" cy="2469732"/>
          </a:xfrm>
          <a:custGeom>
            <a:avLst/>
            <a:gdLst/>
            <a:ahLst/>
            <a:cxnLst/>
            <a:rect l="l" t="t" r="r" b="b"/>
            <a:pathLst>
              <a:path w="2564451" h="2469742">
                <a:moveTo>
                  <a:pt x="799668" y="0"/>
                </a:moveTo>
                <a:lnTo>
                  <a:pt x="1764783" y="0"/>
                </a:lnTo>
                <a:lnTo>
                  <a:pt x="1781325" y="6055"/>
                </a:lnTo>
                <a:cubicBezTo>
                  <a:pt x="2241535" y="200707"/>
                  <a:pt x="2564451" y="656401"/>
                  <a:pt x="2564451" y="1187517"/>
                </a:cubicBezTo>
                <a:cubicBezTo>
                  <a:pt x="2564451" y="1895670"/>
                  <a:pt x="1990379" y="2469742"/>
                  <a:pt x="1282225" y="2469742"/>
                </a:cubicBezTo>
                <a:cubicBezTo>
                  <a:pt x="574072" y="2469742"/>
                  <a:pt x="0" y="1895670"/>
                  <a:pt x="0" y="1187517"/>
                </a:cubicBezTo>
                <a:cubicBezTo>
                  <a:pt x="0" y="656401"/>
                  <a:pt x="322916" y="200707"/>
                  <a:pt x="783126" y="6055"/>
                </a:cubicBezTo>
                <a:close/>
              </a:path>
            </a:pathLst>
          </a:custGeom>
        </p:spPr>
      </p:pic>
      <p:pic>
        <p:nvPicPr>
          <p:cNvPr id="9" name="Afbeelding 8" descr="Afbeelding met persoon, tekst, Menselijk gezicht, krant&#10;&#10;Automatisch gegenereerde beschrijving">
            <a:extLst>
              <a:ext uri="{FF2B5EF4-FFF2-40B4-BE49-F238E27FC236}">
                <a16:creationId xmlns:a16="http://schemas.microsoft.com/office/drawing/2014/main" id="{CFE1D2D8-B09E-0552-C7A7-93FEAF3CAC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1" r="35199" b="-3"/>
          <a:stretch/>
        </p:blipFill>
        <p:spPr>
          <a:xfrm>
            <a:off x="9746115" y="1711922"/>
            <a:ext cx="2445887" cy="2822268"/>
          </a:xfrm>
          <a:custGeom>
            <a:avLst/>
            <a:gdLst/>
            <a:ahLst/>
            <a:cxnLst/>
            <a:rect l="l" t="t" r="r" b="b"/>
            <a:pathLst>
              <a:path w="2445887" h="2822268">
                <a:moveTo>
                  <a:pt x="1411134" y="0"/>
                </a:moveTo>
                <a:cubicBezTo>
                  <a:pt x="1800808" y="0"/>
                  <a:pt x="2153592" y="157947"/>
                  <a:pt x="2408957" y="413312"/>
                </a:cubicBezTo>
                <a:lnTo>
                  <a:pt x="2445887" y="453946"/>
                </a:lnTo>
                <a:lnTo>
                  <a:pt x="2445887" y="2368323"/>
                </a:lnTo>
                <a:lnTo>
                  <a:pt x="2408957" y="2408957"/>
                </a:lnTo>
                <a:cubicBezTo>
                  <a:pt x="2153592" y="2664322"/>
                  <a:pt x="1800808" y="2822268"/>
                  <a:pt x="1411134" y="2822268"/>
                </a:cubicBezTo>
                <a:cubicBezTo>
                  <a:pt x="631786" y="2822268"/>
                  <a:pt x="0" y="2190482"/>
                  <a:pt x="0" y="1411134"/>
                </a:cubicBezTo>
                <a:cubicBezTo>
                  <a:pt x="0" y="631786"/>
                  <a:pt x="631786" y="0"/>
                  <a:pt x="1411134" y="0"/>
                </a:cubicBezTo>
                <a:close/>
              </a:path>
            </a:pathLst>
          </a:custGeom>
        </p:spPr>
      </p:pic>
      <p:grpSp>
        <p:nvGrpSpPr>
          <p:cNvPr id="146" name="Graphic 190">
            <a:extLst>
              <a:ext uri="{FF2B5EF4-FFF2-40B4-BE49-F238E27FC236}">
                <a16:creationId xmlns:a16="http://schemas.microsoft.com/office/drawing/2014/main" id="{24B0F550-3D95-4E91-850F-90066642B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9427" y="3459526"/>
            <a:ext cx="1843161" cy="612484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15BC412-E4C6-4819-8B93-7561DB667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DE1123E-105A-46DE-B7FC-D172B9411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D4D52FB-029C-4093-AC32-225FE0586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12685" y="2829263"/>
            <a:ext cx="923321" cy="923321"/>
            <a:chOff x="3022023" y="619275"/>
            <a:chExt cx="932200" cy="932200"/>
          </a:xfrm>
        </p:grpSpPr>
        <p:sp>
          <p:nvSpPr>
            <p:cNvPr id="151" name="Graphic 212">
              <a:extLst>
                <a:ext uri="{FF2B5EF4-FFF2-40B4-BE49-F238E27FC236}">
                  <a16:creationId xmlns:a16="http://schemas.microsoft.com/office/drawing/2014/main" id="{94710CDC-1CF9-466E-A5F7-E59725747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22023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2" name="Graphic 212">
              <a:extLst>
                <a:ext uri="{FF2B5EF4-FFF2-40B4-BE49-F238E27FC236}">
                  <a16:creationId xmlns:a16="http://schemas.microsoft.com/office/drawing/2014/main" id="{A229B448-3192-4233-B2C9-F97312F0A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22023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54" name="Graphic 4">
            <a:extLst>
              <a:ext uri="{FF2B5EF4-FFF2-40B4-BE49-F238E27FC236}">
                <a16:creationId xmlns:a16="http://schemas.microsoft.com/office/drawing/2014/main" id="{2B740E94-FA98-412C-AD0C-D4711A4C5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47112" y="4353009"/>
            <a:ext cx="1755979" cy="1756026"/>
            <a:chOff x="5734099" y="3067130"/>
            <a:chExt cx="724484" cy="724525"/>
          </a:xfrm>
          <a:solidFill>
            <a:schemeClr val="tx1"/>
          </a:solidFill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BBC84E8-4938-403A-9EB8-4BC0E9B46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101" y="306713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4A3B3CE-D6D2-40D7-895E-316EB39B2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47" y="30671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BD5A600-3580-40FC-A457-295F0CFC0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97" y="306713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19F4336-B909-415A-BCE3-6A0F76B73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43" y="306713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FE00877-3256-458E-9B3A-3F869A4F3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94" y="306713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E2185C5-76B7-4CC1-A745-1D3034DD0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40" y="30671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FDBC434-547F-4CC8-BA46-3D923A3B6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91" y="306713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0EDBE966-781E-4FD5-879A-DC30A9D39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101" y="3126377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D88EF18-F6A8-454C-A981-4F6B9C171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47" y="3126375"/>
              <a:ext cx="14097" cy="14100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42458A4-3F05-4AB4-AF90-E6B480516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97" y="3126375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331905E-1BB6-430D-93F3-A8738005D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43" y="3126375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9F6DD0-41A8-40E5-B43D-216E10FCA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94" y="3126375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72703C6-192A-4E20-A68A-51B852086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39" y="3126377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BD0D36A-8DA6-4E23-BA33-636C46D8B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91" y="3126375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B0CB789-7F42-4F5E-A1BD-5448A912F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101" y="31855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3931530-8302-40C2-86F2-AB7C218B7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47" y="318552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66B73B7-1CC2-4BBD-83EA-A44D8EA13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97" y="31855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30D7D614-EF2E-4292-A9D8-1EFC792AE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43" y="31855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CBC494E4-7170-4DA3-B449-1808D65EF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94" y="31855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57AB0BA6-5C21-4E55-816A-9E176CE9E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40" y="318552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77438FB5-A6AC-4458-ADB3-4E33DB293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91" y="31855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22EA6E6-E697-4F48-83FE-F9343B45E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101" y="32447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3C57DCA-1B60-4DA8-98C7-8CB53E55E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47" y="3244773"/>
              <a:ext cx="14097" cy="14100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F3E3D933-D3E4-4F08-A664-7B06D6DB9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97" y="3244773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B9418AA-9F86-4842-B4CC-49EBA6BB1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43" y="3244773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5E8B300-9471-4490-80AB-F7B2E7C42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94" y="3244773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D21A337-7CED-4EBE-B210-FBF29DB8C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39" y="324477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E577481-070B-4CAE-AD34-992EB8094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91" y="3244773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2491116-8AD8-46B4-8C53-22DCF9FF6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101" y="330392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0708D-E145-4B9A-939A-2FA2F1C49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47" y="330392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BD4D3D9-05D7-49A5-84A1-17A1CF442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97" y="33039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EC6EE98-9209-449E-A0F1-B2A6260E3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43" y="33039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EE949D3-44D1-440A-ACBB-91F40C926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94" y="33039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07ED523-344D-4E06-B565-859C9D50F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39" y="330392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E03B495-0A53-429C-AEC5-311E04B68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91" y="33039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04398FF-9AF7-43CF-810A-4BC23CA84E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101" y="33631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8F1F240-FF39-464C-8197-9D5DFABBC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47" y="3363172"/>
              <a:ext cx="14097" cy="14100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1E723E5-864D-4EBB-89EA-0E4AF3216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97" y="3363172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6BCB0F17-77D7-41C6-BC1C-A6AD4D3310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43" y="3363172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B258D1D-6940-4340-9738-BC048CCCA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94" y="3363172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3124E64-1A58-4DF4-AC72-0ACBDA038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39" y="33631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CE7AB58-01AB-4656-81CF-A6A8392E0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91" y="3363172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966CA2ED-DE92-4ABA-B2D1-0232E7F1D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101" y="342232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0FC840A-9B3F-46DA-BC3A-596AC1BD4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47" y="34223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7C380F78-C816-4655-97AC-D8A4BA28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97" y="34223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F6D8E1BB-7FEA-4658-8C87-ABBEAAA67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43" y="34223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6CA42073-90E7-490D-AAFA-99603A903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94" y="34223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B83CFF6E-1F8A-4146-9C0B-B45589240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39" y="34223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4530D7DB-2632-43D3-A3C2-53BE24929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91" y="34223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D217308-2829-434D-8543-E9892A02C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537" y="30671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7FB765B-E219-467A-88AF-85C4A2A8F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88" y="306713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4046EEC-8D4A-49EB-A1C1-681A726F0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934" y="306713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D18033A-F942-4871-BE81-EE9A3F205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83" y="306713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8A8B29B-51AE-4A99-9228-650217218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30" y="306713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499EA92-CAAC-42B7-B443-CB2FCBEB4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81" y="306713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1591ED4-E244-4FCB-B4ED-B2FD4ACB2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537" y="3126374"/>
              <a:ext cx="14097" cy="14100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EB72FE3F-3655-4893-80BF-285CD0739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88" y="3126374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6ADF6AF-1741-4C8D-96A4-33F7903E6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934" y="3126374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8D2F5E2-A1E6-468B-A628-2D36E2C143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83" y="3126374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0D975E45-086F-458B-AB7C-A0EFFE80B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30" y="3126374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1276D1C8-4E1D-48B6-8881-6CDC8D000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81" y="3126377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E5B5BC7C-2D39-4010-8E32-DF9DF201D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537" y="31855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A0686BE-D0C9-4636-9C17-FEE8FEC5E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88" y="31855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6DFE484B-8CFA-4824-8621-1FE446A3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934" y="31855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5B79443C-AF12-4943-ACD4-171FB422B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83" y="31855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638348E3-4F3D-4FA7-B029-C6B894FFA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30" y="31855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CA5CAC1-5213-4DCA-8371-75A55BC31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81" y="3185527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805D5A1A-3E18-4266-8526-F8B57411D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537" y="3244773"/>
              <a:ext cx="14097" cy="14100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E887493C-21D0-4ED2-8685-92B45D3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88" y="3244773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126D9D7-38B7-4EEA-85C2-4E98990B6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934" y="3244773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3F21A9FB-8834-48F8-8D50-EF12901C5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83" y="3244773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F66BB07-AC73-40E1-9E4B-89DB40D27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30" y="3244772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24FD23C3-292A-41CC-A381-D78BD15F0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81" y="32447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72ADCD5F-D271-4096-9F29-F41829A71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537" y="330392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411C0FE5-30EE-45E9-A8FB-C595B6533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88" y="33039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F3E45E5-D957-4A44-862C-F015D19B1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934" y="33039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704638AF-9BD8-47CD-A905-0DE2CDBEF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83" y="33039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12741B7D-D80B-45D2-AA14-2FAF9049D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30" y="33039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627F620-C05F-4AD5-A7FE-7B3CB9152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81" y="33039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D8B6BB9-6F21-4660-8A7A-C716C7C53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537" y="3363173"/>
              <a:ext cx="14097" cy="14100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6989573-9BC0-4622-B9E3-B32B8257A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88" y="3363173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69A9AC5-1B70-4AE9-B02E-7DF8FB84F3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934" y="3363173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87449A6-72D9-4C14-9652-839AB1F39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83" y="3363173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C106DF8-941B-443E-8D35-14580031E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30" y="3363172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D94FA74D-875A-4D64-8516-D6472DF8E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81" y="33631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C8481730-7181-4C8C-B9C6-A115B266A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537" y="342232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8C392FA-C134-4BFF-9F8C-51A4E7C0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88" y="34223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E26F0F7-97F7-452D-A36A-AAC7B2A48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934" y="34223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B69B4080-EFEF-469E-A2CF-F09BF46E1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83" y="34223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0594B20-967B-49FE-B5AA-055B9B4D08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30" y="34223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034CF273-6651-4A1F-A61D-3C4C3854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81" y="34223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265D617A-DD6E-45D0-A857-1FA67A859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101" y="3481479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6D89D47D-A693-44DC-AC42-A1160FC0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47" y="348147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BBA31854-BF75-4B5B-A53E-83969582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97" y="3481479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5CCE3318-9293-4DC5-874D-BA3D9740A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43" y="3481479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C8943C9A-6524-4391-BA91-577E93876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94" y="3481479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A5BCF91-A6C2-4D77-A46D-2CDDB2B9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40" y="348147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1B0F6AB4-0997-4592-9B07-B68CE187B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91" y="3481479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1E9376A0-F2E0-40BF-A7AF-7281D03DB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101" y="354072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4B70BEE1-4670-4B82-9F9A-FB429F39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47" y="3540726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68BDF49E-A29D-43A3-ADC2-292F13A64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97" y="35407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23640357-1323-426E-A930-AAAAEA4DB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43" y="35407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96455028-161D-4127-84C7-6CD1A59FE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94" y="35407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5C55F12-4E33-4861-BC5C-AFAAF7FB2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40" y="3540726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DD6BCB5-D63E-4BBF-B515-70C0C83EDC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91" y="35407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08278678-2A88-439F-9B8A-4E3E9393F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101" y="359987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964112BE-9D58-4AD2-A692-79F942710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47" y="35998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A9CF0441-58DE-4E28-8E5C-126D211F2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97" y="35998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BAF3616-0977-4425-8BD9-B93402312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43" y="35998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872139E9-93A3-4FDC-ABCD-72F0921B0C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94" y="35998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AE1ABCDC-D281-4CD9-BA2E-DE7583235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39" y="35998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6A120167-EDEF-476B-9620-EFAB20A89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91" y="35998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5E38E078-6B4E-4E7E-A2E1-2CDCA24C1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99" y="365912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9874C169-1379-4BB9-B9D5-B5C5C192F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45" y="365912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BB2BAFF-571B-4F2D-AFCF-50B0527D8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96" y="36591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08C1BC9C-490F-425D-9A82-1F4C4C57C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42" y="36591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5635565-E926-497B-829C-C9A0816D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93" y="36591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7E4C3011-7CDA-40C2-A63F-BBDB516A9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39" y="365912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E7C32FB7-1501-4F32-8ED5-6EEC59A0B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90" y="36591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B47CC0E0-9DAE-41FA-BF39-E79CA918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102" y="371827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D1F043F8-C1BF-4524-ADA5-A0E4626A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48" y="37182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270DE89-1451-45FA-AAD7-075903153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99" y="37182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5E42FDF2-4845-4CB0-AA21-8D8696670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44" y="37182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8109337A-A85F-41A9-9C68-78D92FE3E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95" y="37182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08DCBFAA-2E4E-43F2-AA2B-7EA9AABFA5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40" y="37182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ACCD4818-6768-4959-80E4-01320FBF8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92" y="37182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425C745A-3D68-4FDD-8AC0-21087903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103" y="377752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DD391178-5CDC-4778-954B-18736CDD4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49" y="377752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E8FF74A-6757-4C53-A6D1-36F53A32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501" y="3777522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0CC4532A-EE58-4836-BB09-3194649C6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47" y="3777522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34127B9E-133A-4FD1-8B79-637A075A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901" y="3777522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C28D38FE-90F1-494D-8F0E-D89754E0F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48" y="377752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B1F56C68-072F-4641-BD31-AE2004B3A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95" y="3777522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4AF48276-EC6D-4EDF-889C-0563E3CB9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541" y="3481479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FEE0A97C-ACEF-4CFB-9FE8-274FDE2AF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93" y="3481479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E8458C7-22DF-4601-8120-1051240443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938" y="3481479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BECAF46-FC46-41BB-92D3-CFA21AA1A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89" y="3481479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009FE3E6-49D5-4C5C-8C2E-E31E5F517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36" y="3481479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D557A84F-10E2-4C72-A184-33B59DFE4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85" y="3481476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0E0B479C-AA44-4EF3-9A6A-03559B517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541" y="354072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BF71F7D4-D7FF-49FE-B9D1-97BA696D0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93" y="3540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0A6BABC6-A1FA-484B-BAB8-1EC8EE2CF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938" y="35407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D20E132-D22A-4DAE-BEE1-EB3492FC0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89" y="35407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DA704EA7-289B-4288-998E-305267B5A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36" y="35407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9EAC234A-BE8D-43E4-BFE0-4C187A480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85" y="3540732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70BB83A3-F7A7-4017-AACE-5F8CCF94E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541" y="359988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913F101A-DB2B-4CC2-99D3-97A22E384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93" y="35998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C6D55D4-D22B-4295-ACDE-0DBAE2E46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938" y="35998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A88C1128-2B70-419A-9034-DE6C9C02C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89" y="35998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ABC10DB9-73CF-48BB-81A2-73F4678CA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36" y="35998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8125E58-430D-4811-BF81-370A029CA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85" y="35998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CD306F6-A0CA-4FD8-AF06-51B861443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541" y="365912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BEE954A-C095-4EA0-A660-158883C55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93" y="36591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013A2A3-ADD2-412F-AAE5-7CD270769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938" y="36591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96985A-C23C-411E-99A9-9A7CD103F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89" y="36591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09363059-F563-492E-8262-45E3D2FBD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36" y="36591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51BF16AB-D65B-4E1C-B173-81C328FFD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87" y="3659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A0B43630-5342-45D2-9B5C-CB51E55F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543" y="37182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FD905CCB-CED8-4D6A-B990-655BE1A90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95" y="37182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72304FB-F275-4403-A6C6-A700AEB91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940" y="37182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AF715F42-4E51-429B-A679-D796E2455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91" y="37182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1D0433E-3F3B-4F4D-AD93-240E922B3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38" y="371826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6D0C5440-E57C-453A-BA9E-04D690676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86" y="371827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6B7E2CF9-B31E-4124-BBF7-2C6D4AC0A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540" y="3777555"/>
              <a:ext cx="14097" cy="14100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AF0938E3-CCFE-4C6B-A2E2-BD4242ACE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89" y="3777526"/>
              <a:ext cx="14096" cy="14100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FEDDB9A1-5385-42C9-A6A2-C7BEE985E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938" y="377748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0BD6B00B-9F3C-4EAA-9AA6-9CEDAF74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90" y="377744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453445DE-2B52-40A9-80AB-67044FD59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43" y="377746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FA1A11A-4D6A-42C7-974F-ABA1541934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Afbeelding 4" descr="Afbeelding met tekst, Graphics, grafische vormgeving, poster&#10;&#10;Automatisch gegenereerde beschrijving">
            <a:extLst>
              <a:ext uri="{FF2B5EF4-FFF2-40B4-BE49-F238E27FC236}">
                <a16:creationId xmlns:a16="http://schemas.microsoft.com/office/drawing/2014/main" id="{A13653EB-F8E6-2005-8437-EFEC722C6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8711" y="575555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EEFB5E-6776-2C41-B8C9-F910A691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MEDIAWIJSHEID QUIZ</a:t>
            </a:r>
          </a:p>
        </p:txBody>
      </p:sp>
      <p:pic>
        <p:nvPicPr>
          <p:cNvPr id="5" name="Tijdelijke aanduiding voor inhoud 4" descr="Afbeelding met tekst, Graphics, grafische vormgeving, poster&#10;&#10;Automatisch gegenereerde beschrijving">
            <a:extLst>
              <a:ext uri="{FF2B5EF4-FFF2-40B4-BE49-F238E27FC236}">
                <a16:creationId xmlns:a16="http://schemas.microsoft.com/office/drawing/2014/main" id="{9BF23245-746E-B085-A58F-5F3C717CB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2787" y="5534819"/>
            <a:ext cx="762000" cy="762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BEAFB6C-5604-9899-66E4-9E8ACB95696B}"/>
              </a:ext>
            </a:extLst>
          </p:cNvPr>
          <p:cNvSpPr txBox="1"/>
          <p:nvPr/>
        </p:nvSpPr>
        <p:spPr>
          <a:xfrm>
            <a:off x="2192055" y="2167003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Quiz spelen + nabespreken</a:t>
            </a:r>
          </a:p>
        </p:txBody>
      </p:sp>
    </p:spTree>
    <p:extLst>
      <p:ext uri="{BB962C8B-B14F-4D97-AF65-F5344CB8AC3E}">
        <p14:creationId xmlns:p14="http://schemas.microsoft.com/office/powerpoint/2010/main" val="10217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62B7E1-4A5E-D821-E8BF-88049878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nl-NL" dirty="0"/>
              <a:t>WAT IS NEPNIEUWS?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EBA925-0392-F0A9-D472-300A3EE8A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2" y="2125737"/>
            <a:ext cx="4463623" cy="404446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A. WELKE EMOTIES ROEPEN BEELDEN OP?</a:t>
            </a:r>
          </a:p>
          <a:p>
            <a:r>
              <a:rPr lang="nl-NL" dirty="0"/>
              <a:t>Zet uw zintuigen open en voel welke emoties de beelden in het kwartetspel oproepen. </a:t>
            </a:r>
          </a:p>
          <a:p>
            <a:r>
              <a:rPr lang="nl-NL" dirty="0"/>
              <a:t>Per thema zijn eraan de foto’s,  telkens 2 positieve gevoelens en 2 negatieve gevoelens meegegeven.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Afbeelding 5" descr="Afbeelding met hond, verschillende, poseren, kleuren&#10;&#10;Automatisch gegenereerde beschrijving">
            <a:extLst>
              <a:ext uri="{FF2B5EF4-FFF2-40B4-BE49-F238E27FC236}">
                <a16:creationId xmlns:a16="http://schemas.microsoft.com/office/drawing/2014/main" id="{A937E38E-3496-6FF8-5E60-3337F0E8F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r="812" b="-1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Afbeelding 4" descr="Afbeelding met tekst, Graphics, grafische vormgeving, poster&#10;&#10;Automatisch gegenereerde beschrijving">
            <a:extLst>
              <a:ext uri="{FF2B5EF4-FFF2-40B4-BE49-F238E27FC236}">
                <a16:creationId xmlns:a16="http://schemas.microsoft.com/office/drawing/2014/main" id="{FDCA3F03-9D79-B4B8-F243-27EA2E657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55499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3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AD1A39-1334-E27B-A024-474936BD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886379"/>
          </a:xfrm>
        </p:spPr>
        <p:txBody>
          <a:bodyPr>
            <a:normAutofit/>
          </a:bodyPr>
          <a:lstStyle/>
          <a:p>
            <a:r>
              <a:rPr lang="nl-NL" dirty="0"/>
              <a:t>KWARTETTEN!</a:t>
            </a:r>
          </a:p>
        </p:txBody>
      </p:sp>
      <p:pic>
        <p:nvPicPr>
          <p:cNvPr id="6" name="Afbeelding 5" descr="Afbeelding met kleding, persoon, hoofdtooi, overdekt&#10;&#10;Automatisch gegenereerde beschrijving">
            <a:extLst>
              <a:ext uri="{FF2B5EF4-FFF2-40B4-BE49-F238E27FC236}">
                <a16:creationId xmlns:a16="http://schemas.microsoft.com/office/drawing/2014/main" id="{6090522E-EB76-7773-1676-45318DC302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/>
          <a:stretch/>
        </p:blipFill>
        <p:spPr>
          <a:xfrm>
            <a:off x="739958" y="132075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499BD2-C8B1-01F3-B001-9885CA377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nl-NL" dirty="0"/>
              <a:t>A. ZOEK DE JUISTE AFBEELDINGEN PER CATEGORIE</a:t>
            </a:r>
          </a:p>
          <a:p>
            <a:r>
              <a:rPr lang="nl-NL" dirty="0"/>
              <a:t>   Welke gevoelens roepen de plaatjes op ?</a:t>
            </a:r>
          </a:p>
          <a:p>
            <a:r>
              <a:rPr lang="nl-NL" dirty="0"/>
              <a:t>  Nabespreken</a:t>
            </a:r>
          </a:p>
        </p:txBody>
      </p:sp>
      <p:grpSp>
        <p:nvGrpSpPr>
          <p:cNvPr id="2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Afbeelding 4" descr="Afbeelding met tekst, Graphics, grafische vormgeving, poster&#10;&#10;Automatisch gegenereerde beschrijving">
            <a:extLst>
              <a:ext uri="{FF2B5EF4-FFF2-40B4-BE49-F238E27FC236}">
                <a16:creationId xmlns:a16="http://schemas.microsoft.com/office/drawing/2014/main" id="{F82BD930-01B3-94DD-09DC-F331E89A5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55499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A87BE-F494-56F6-42A8-9E7AB5728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herken je nepnieuws?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39B53A-1FFE-8B2E-03B4-F3046A7CD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40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2400" b="0" i="0" u="none" strike="noStrike" dirty="0">
                <a:effectLst/>
                <a:latin typeface="Arial" panose="020B0604020202020204" pitchFamily="34" charset="0"/>
              </a:rPr>
              <a:t>Controleer de bron. Komt het nieuws van een betrouwbare bron?</a:t>
            </a:r>
          </a:p>
          <a:p>
            <a:pPr marL="2540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nl-NL" sz="2400" b="0" i="0" u="none" strike="noStrike" dirty="0">
              <a:effectLst/>
              <a:latin typeface="Arial" panose="020B0604020202020204" pitchFamily="34" charset="0"/>
            </a:endParaRPr>
          </a:p>
          <a:p>
            <a:pPr marL="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nl-NL" sz="2400" b="0" i="0" u="none" strike="noStrike" dirty="0">
                <a:effectLst/>
                <a:latin typeface="Arial" panose="020B0604020202020204" pitchFamily="34" charset="0"/>
              </a:rPr>
              <a:t>Verifieer de afbeeldingen en video's. Zijn ze echt of zijn ze bewerkt? </a:t>
            </a:r>
          </a:p>
          <a:p>
            <a:pPr marL="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endParaRPr lang="nl-NL" sz="2400" b="0" i="0" u="none" strike="noStrike" dirty="0">
              <a:effectLst/>
              <a:latin typeface="Arial" panose="020B0604020202020204" pitchFamily="34" charset="0"/>
            </a:endParaRPr>
          </a:p>
          <a:p>
            <a:pPr marL="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nl-NL" sz="2400" b="0" i="0" u="none" strike="noStrike" dirty="0">
                <a:effectLst/>
                <a:latin typeface="Arial" panose="020B0604020202020204" pitchFamily="34" charset="0"/>
              </a:rPr>
              <a:t>Bedenk voor jezelf wat het doel is van de video/nieuwsbericht. Wat voor verhaal wil de maker neerzetten of waarvan wil de maker je overtuigen? Blijf altijd kritisch, ga niet zomaar alles wat je hebt gezien of gehoord na </a:t>
            </a:r>
            <a:r>
              <a:rPr lang="nl-NL" sz="2400" dirty="0">
                <a:latin typeface="Arial" panose="020B0604020202020204" pitchFamily="34" charset="0"/>
              </a:rPr>
              <a:t>te praten</a:t>
            </a:r>
            <a:r>
              <a:rPr lang="nl-NL" sz="2400" b="0" i="0" u="none" strike="noStrike" dirty="0">
                <a:effectLst/>
                <a:latin typeface="Arial" panose="020B0604020202020204" pitchFamily="34" charset="0"/>
              </a:rPr>
              <a:t>, en trek je eigen conclusies.</a:t>
            </a:r>
          </a:p>
          <a:p>
            <a:pPr marL="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endParaRPr lang="nl-NL" sz="2400" b="0" i="0" u="none" strike="noStrike" dirty="0">
              <a:effectLst/>
              <a:latin typeface="Arial" panose="020B0604020202020204" pitchFamily="34" charset="0"/>
            </a:endParaRPr>
          </a:p>
          <a:p>
            <a:pPr marL="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nl-NL" sz="2400" b="0" i="0" u="none" strike="noStrike" dirty="0">
                <a:effectLst/>
                <a:latin typeface="Arial" panose="020B0604020202020204" pitchFamily="34" charset="0"/>
              </a:rPr>
              <a:t>Beperk de hoeveelheid informatie dat je tot jezelf neemt. Door het internet is er tegenwoordig zo veel informatie beschikbaar dat het menselijk brein dat gewoonweg niet kan verwerken.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9273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660D7-3543-5FF9-E0AE-C2F4E764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Artikel: veroorzaakt vaccins autisme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A77626-4F54-BCE2-9D22-E03ED9E79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98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638C7D-9088-41A9-88A0-7357157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14B173-1D32-4BBC-A685-1F5D257A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F82DD1-2343-4F41-B6A7-A6489A713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6" name="Oval 15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CCD829-7224-FF4F-06DF-F990D731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>
            <a:normAutofit fontScale="90000"/>
          </a:bodyPr>
          <a:lstStyle/>
          <a:p>
            <a:r>
              <a:rPr lang="nl-NL" sz="2800" dirty="0"/>
              <a:t>HOE HERKEN JE EEN DEEP FAKE FILMPJE? MAAK UW EIGEN NEP NIEUWSBERICHT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219210-B16A-47B6-9AA8-207DAFF3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4" name="Afbeelding 3" descr="Afbeelding met diagram&#10;&#10;Automatisch gegenereerde beschrijving">
            <a:extLst>
              <a:ext uri="{FF2B5EF4-FFF2-40B4-BE49-F238E27FC236}">
                <a16:creationId xmlns:a16="http://schemas.microsoft.com/office/drawing/2014/main" id="{743BCAFD-6E10-EFD6-63D6-51DA9CB98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3" y="1519366"/>
            <a:ext cx="3243262" cy="4067823"/>
          </a:xfrm>
          <a:prstGeom prst="rect">
            <a:avLst/>
          </a:prstGeom>
        </p:spPr>
      </p:pic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D819D7-D918-F8F0-02C0-06C55834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nl-NL" sz="1500"/>
              <a:t> voorbeelden nep nieuwsberichten</a:t>
            </a:r>
          </a:p>
          <a:p>
            <a:r>
              <a:rPr lang="nl-NL" sz="1500" b="0" i="0" u="none" strike="noStrike">
                <a:effectLst/>
                <a:latin typeface="Arial" panose="020B0604020202020204" pitchFamily="34" charset="0"/>
              </a:rPr>
              <a:t>Een clip van een nieuwslezer die een verhaal leest, met de kop "</a:t>
            </a:r>
            <a:r>
              <a:rPr lang="nl-NL" sz="1500" b="0" i="0" u="none" strike="noStrike" err="1">
                <a:effectLst/>
                <a:latin typeface="Arial" panose="020B0604020202020204" pitchFamily="34" charset="0"/>
              </a:rPr>
              <a:t>Breaking</a:t>
            </a:r>
            <a:r>
              <a:rPr lang="nl-NL" sz="1500" b="0" i="0" u="none" strike="noStrike">
                <a:effectLst/>
                <a:latin typeface="Arial" panose="020B0604020202020204" pitchFamily="34" charset="0"/>
              </a:rPr>
              <a:t> News: Vaccins Veroorzaken Autisme" op het scherm.</a:t>
            </a:r>
          </a:p>
          <a:p>
            <a:pPr marL="0" indent="0" rtl="0" fontAlgn="base">
              <a:spcBef>
                <a:spcPts val="1400"/>
              </a:spcBef>
              <a:spcAft>
                <a:spcPts val="0"/>
              </a:spcAft>
              <a:buNone/>
            </a:pPr>
            <a:r>
              <a:rPr lang="nl-NL" sz="1500" b="0" i="0" u="none" strike="noStrike">
                <a:effectLst/>
                <a:latin typeface="Arial" panose="020B0604020202020204" pitchFamily="34" charset="0"/>
              </a:rPr>
              <a:t>    filmpje: </a:t>
            </a:r>
            <a:r>
              <a:rPr lang="nl-NL" sz="1500" b="0" i="0" u="none" strike="noStrike" err="1">
                <a:effectLst/>
                <a:latin typeface="Arial" panose="020B0604020202020204" pitchFamily="34" charset="0"/>
              </a:rPr>
              <a:t>deep</a:t>
            </a:r>
            <a:r>
              <a:rPr lang="nl-NL" sz="1500" b="0" i="0" u="none" strike="noStrike">
                <a:effectLst/>
                <a:latin typeface="Arial" panose="020B0604020202020204" pitchFamily="34" charset="0"/>
              </a:rPr>
              <a:t> fake Obama (</a:t>
            </a:r>
            <a:r>
              <a:rPr lang="nl-NL" sz="1500" b="0" i="0" u="none" strike="noStrike" err="1">
                <a:effectLst/>
                <a:latin typeface="Arial" panose="020B0604020202020204" pitchFamily="34" charset="0"/>
              </a:rPr>
              <a:t>https</a:t>
            </a:r>
            <a:r>
              <a:rPr lang="nl-NL" sz="1500" b="0" i="0" u="none" strike="noStrike">
                <a:effectLst/>
                <a:latin typeface="Arial" panose="020B0604020202020204" pitchFamily="34" charset="0"/>
              </a:rPr>
              <a:t>://</a:t>
            </a:r>
            <a:r>
              <a:rPr lang="nl-NL" sz="1500" b="0" i="0" u="none" strike="noStrike" err="1">
                <a:effectLst/>
                <a:latin typeface="Arial" panose="020B0604020202020204" pitchFamily="34" charset="0"/>
              </a:rPr>
              <a:t>www.youtube.com</a:t>
            </a:r>
            <a:r>
              <a:rPr lang="nl-NL" sz="1500" b="0" i="0" u="none" strike="noStrike">
                <a:effectLst/>
                <a:latin typeface="Arial" panose="020B0604020202020204" pitchFamily="34" charset="0"/>
              </a:rPr>
              <a:t>/</a:t>
            </a:r>
            <a:r>
              <a:rPr lang="nl-NL" sz="1500" b="0" i="0" u="none" strike="noStrike" err="1">
                <a:effectLst/>
                <a:latin typeface="Arial" panose="020B0604020202020204" pitchFamily="34" charset="0"/>
              </a:rPr>
              <a:t>watch?v</a:t>
            </a:r>
            <a:r>
              <a:rPr lang="nl-NL" sz="1500" b="0" i="0" u="none" strike="noStrike">
                <a:effectLst/>
                <a:latin typeface="Arial" panose="020B0604020202020204" pitchFamily="34" charset="0"/>
              </a:rPr>
              <a:t>=cQ54GDm1eL0)</a:t>
            </a:r>
            <a:endParaRPr lang="nl-NL" sz="1500" b="0">
              <a:effectLst/>
            </a:endParaRPr>
          </a:p>
          <a:p>
            <a:r>
              <a:rPr lang="nl-NL" sz="1500"/>
              <a:t> Nieuwsbericht mevrouw uit Den Haag die bang was dat door 5G telefoonmasten, vogels zouden worden gedood.</a:t>
            </a:r>
          </a:p>
          <a:p>
            <a:endParaRPr lang="nl-NL" sz="1500"/>
          </a:p>
          <a:p>
            <a:pPr marL="0" indent="0">
              <a:buNone/>
            </a:pPr>
            <a:br>
              <a:rPr lang="nl-NL" sz="1500"/>
            </a:br>
            <a:endParaRPr lang="nl-NL" sz="1500"/>
          </a:p>
          <a:p>
            <a:r>
              <a:rPr lang="nl-NL" sz="1500"/>
              <a:t>ZELF SCHRIJVEN NIEUWSBERICHT</a:t>
            </a:r>
          </a:p>
          <a:p>
            <a:r>
              <a:rPr lang="nl-NL" sz="1500"/>
              <a:t>INSPREKEN NIEUWSBERICHT</a:t>
            </a:r>
          </a:p>
        </p:txBody>
      </p:sp>
      <p:pic>
        <p:nvPicPr>
          <p:cNvPr id="5" name="Afbeelding 4" descr="Afbeelding met tekst, Graphics, grafische vormgeving, poster&#10;&#10;Automatisch gegenereerde beschrijving">
            <a:extLst>
              <a:ext uri="{FF2B5EF4-FFF2-40B4-BE49-F238E27FC236}">
                <a16:creationId xmlns:a16="http://schemas.microsoft.com/office/drawing/2014/main" id="{86904D8D-E452-50D1-A3A8-B4B88C965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55499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0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A911C-5C1B-19F0-ED3D-3CA6492A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 MAAK UW EIGEN DEEPFAKE FILMPJE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18FBE8-0007-796D-0FF7-A9CD69453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PLAK UW GESPROKEN TEKST  IN DE XPRESSION CAMERA APP</a:t>
            </a:r>
          </a:p>
          <a:p>
            <a:r>
              <a:rPr lang="nl-NL" dirty="0"/>
              <a:t>Voorbeeld filmpje laten zien.</a:t>
            </a:r>
          </a:p>
          <a:p>
            <a:r>
              <a:rPr lang="nl-NL" dirty="0">
                <a:hlinkClick r:id="rId2"/>
              </a:rPr>
              <a:t>https://npokennis.nl/story/34/hoe-herken-je-nepnieuws</a:t>
            </a:r>
            <a:endParaRPr lang="nl-NL" dirty="0"/>
          </a:p>
          <a:p>
            <a:r>
              <a:rPr lang="nl-NL" dirty="0">
                <a:hlinkClick r:id="rId3"/>
              </a:rPr>
              <a:t>www.isdatechtzo.nl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 descr="Afbeelding met tekst, Graphics, grafische vormgeving, poster&#10;&#10;Automatisch gegenereerde beschrijving">
            <a:extLst>
              <a:ext uri="{FF2B5EF4-FFF2-40B4-BE49-F238E27FC236}">
                <a16:creationId xmlns:a16="http://schemas.microsoft.com/office/drawing/2014/main" id="{0CE66EC5-FA0F-8E68-83ED-2C0A89F6E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925" y="55499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0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283C1-764A-9139-8504-C2001947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NAPRATEN EN VRAGENLIJST INVULLEN</a:t>
            </a:r>
          </a:p>
        </p:txBody>
      </p:sp>
      <p:pic>
        <p:nvPicPr>
          <p:cNvPr id="5" name="Tijdelijke aanduiding voor inhoud 4" descr="Afbeelding met tekst, Graphics, grafische vormgeving, poster&#10;&#10;Automatisch gegenereerde beschrijving">
            <a:extLst>
              <a:ext uri="{FF2B5EF4-FFF2-40B4-BE49-F238E27FC236}">
                <a16:creationId xmlns:a16="http://schemas.microsoft.com/office/drawing/2014/main" id="{EF95607D-7AC4-31AF-0752-7C77A85C9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9925" y="5506244"/>
            <a:ext cx="762000" cy="762000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4F5CC50-5897-E9C2-3194-E5479482E09C}"/>
              </a:ext>
            </a:extLst>
          </p:cNvPr>
          <p:cNvSpPr txBox="1"/>
          <p:nvPr/>
        </p:nvSpPr>
        <p:spPr>
          <a:xfrm>
            <a:off x="600074" y="1265130"/>
            <a:ext cx="114351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nl-N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 wist u voor de workshop al van beelden die sterke gevoelens oproepen?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nl-N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 wist u al van nepnieuws?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nl-N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 wist u al van </a:t>
            </a:r>
            <a:r>
              <a:rPr lang="nl-NL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deepfake</a:t>
            </a:r>
            <a:r>
              <a:rPr lang="nl-N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filmpjes?</a:t>
            </a:r>
            <a:r>
              <a:rPr lang="nl-NL" dirty="0">
                <a:effectLst/>
              </a:rPr>
              <a:t> </a:t>
            </a:r>
            <a:r>
              <a:rPr lang="nl-N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nl-NL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oproepen?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</a:t>
            </a:r>
            <a:r>
              <a:rPr lang="nl-N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Welke ervaring heeft u met het benoemen van uw persoonlijke betekenisgeving over beelden?</a:t>
            </a:r>
          </a:p>
          <a:p>
            <a:r>
              <a:rPr lang="nl-N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5.Sloot de workshop aan bij het niveau en de belevingswereld van u?</a:t>
            </a:r>
          </a:p>
          <a:p>
            <a:r>
              <a:rPr lang="nl-NL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6.G</a:t>
            </a:r>
            <a:r>
              <a:rPr lang="nl-N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aat u na de workshop nog verder met mediawijsheid?</a:t>
            </a:r>
            <a:r>
              <a:rPr lang="nl-NL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</a:t>
            </a:r>
            <a:r>
              <a:rPr lang="nl-N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Een doel van dit project om u anders te laten kijken naar beelden op internet en welke gevoelens ze oproepen. Is het project daar in geslaagd en waarom?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8.</a:t>
            </a:r>
            <a:r>
              <a:rPr lang="nl-N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Een tweede doel van dit project is om u beter te leren wat nep nieuws is. Is dit project volgens u daarin geslaagd?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9.</a:t>
            </a:r>
            <a:r>
              <a:rPr lang="nl-N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Het derde doel van dit project is om u in een media </a:t>
            </a:r>
            <a:r>
              <a:rPr lang="nl-NL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deep</a:t>
            </a:r>
            <a:r>
              <a:rPr lang="nl-N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fake filmpjes te herkennen. Vindt u dat dit project in deze opzet is geslaagd?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10.</a:t>
            </a:r>
            <a:r>
              <a:rPr lang="nl-N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 vond u van de projectleiding?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11.</a:t>
            </a:r>
            <a:r>
              <a:rPr lang="nl-N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 vond u van de media docenten?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12.</a:t>
            </a:r>
            <a:r>
              <a:rPr lang="nl-N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 vond u van de kwartetspel van Martijn Aerts?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13.</a:t>
            </a:r>
            <a:r>
              <a:rPr lang="nl-NL" sz="180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Heeft </a:t>
            </a:r>
            <a:r>
              <a:rPr lang="nl-N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 nog suggesties voor dit  project?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6389751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3635</TotalTime>
  <Words>537</Words>
  <Application>Microsoft Macintosh PowerPoint</Application>
  <PresentationFormat>Breedbeeld</PresentationFormat>
  <Paragraphs>54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Source Sans Pro</vt:lpstr>
      <vt:lpstr>FunkyShapesDarkVTI</vt:lpstr>
      <vt:lpstr>dubbelnep !</vt:lpstr>
      <vt:lpstr>MEDIAWIJSHEID QUIZ</vt:lpstr>
      <vt:lpstr>WAT IS NEPNIEUWS?</vt:lpstr>
      <vt:lpstr>KWARTETTEN!</vt:lpstr>
      <vt:lpstr>Hoe herken je nepnieuws?</vt:lpstr>
      <vt:lpstr>Artikel: veroorzaakt vaccins autisme</vt:lpstr>
      <vt:lpstr>HOE HERKEN JE EEN DEEP FAKE FILMPJE? MAAK UW EIGEN NEP NIEUWSBERICHT</vt:lpstr>
      <vt:lpstr>C MAAK UW EIGEN DEEPFAKE FILMPJE</vt:lpstr>
      <vt:lpstr>NAPRATEN EN VRAGENLIJST INVULLEN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 nieuws !</dc:title>
  <dc:creator>Vries, Jet, de</dc:creator>
  <cp:lastModifiedBy>Vries, Jet, de</cp:lastModifiedBy>
  <cp:revision>13</cp:revision>
  <dcterms:created xsi:type="dcterms:W3CDTF">2023-08-23T12:33:55Z</dcterms:created>
  <dcterms:modified xsi:type="dcterms:W3CDTF">2024-02-29T14:55:08Z</dcterms:modified>
</cp:coreProperties>
</file>